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68" r:id="rId3"/>
    <p:sldId id="269" r:id="rId4"/>
    <p:sldId id="275" r:id="rId5"/>
    <p:sldId id="276" r:id="rId6"/>
    <p:sldId id="274" r:id="rId7"/>
    <p:sldId id="270" r:id="rId8"/>
    <p:sldId id="272" r:id="rId9"/>
    <p:sldId id="278" r:id="rId10"/>
    <p:sldId id="273" r:id="rId11"/>
    <p:sldId id="279" r:id="rId12"/>
    <p:sldId id="280" r:id="rId13"/>
    <p:sldId id="281" r:id="rId14"/>
    <p:sldId id="292" r:id="rId15"/>
    <p:sldId id="293" r:id="rId16"/>
    <p:sldId id="282" r:id="rId17"/>
    <p:sldId id="283" r:id="rId18"/>
    <p:sldId id="285" r:id="rId19"/>
    <p:sldId id="277" r:id="rId20"/>
    <p:sldId id="287" r:id="rId21"/>
    <p:sldId id="290" r:id="rId22"/>
    <p:sldId id="29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Hansen" initials="J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5546"/>
    <a:srgbClr val="E1C2A3"/>
    <a:srgbClr val="897E69"/>
    <a:srgbClr val="827B70"/>
    <a:srgbClr val="BD7C07"/>
    <a:srgbClr val="665E4E"/>
    <a:srgbClr val="5B4B3B"/>
    <a:srgbClr val="CA85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51204" autoAdjust="0"/>
  </p:normalViewPr>
  <p:slideViewPr>
    <p:cSldViewPr>
      <p:cViewPr>
        <p:scale>
          <a:sx n="50" d="100"/>
          <a:sy n="50" d="100"/>
        </p:scale>
        <p:origin x="-1098" y="234"/>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54" d="100"/>
          <a:sy n="54" d="100"/>
        </p:scale>
        <p:origin x="-185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3D6FAFF-60F9-4D29-93C1-23577FE6F5A8}" type="datetimeFigureOut">
              <a:rPr lang="en-US"/>
              <a:pPr>
                <a:defRPr/>
              </a:pPr>
              <a:t>10/28/2010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43755E-9F80-4413-A80E-727E736F175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86BF01-3736-4632-B2D0-4FDD4596CCCE}" type="datetimeFigureOut">
              <a:rPr lang="en-US"/>
              <a:pPr>
                <a:defRPr/>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D88BA9-8D7B-4725-B3B2-CC9D7135FC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100" dirty="0" smtClean="0">
                <a:latin typeface="Arial" charset="0"/>
                <a:cs typeface="Arial" charset="0"/>
              </a:rPr>
              <a:t>Landmine Monitor was created in June 1998 by the Nobel Peace Prize-winning International Campaign to Ban Landmines (ICBL).</a:t>
            </a:r>
          </a:p>
          <a:p>
            <a:pPr eaLnBrk="1" hangingPunct="1">
              <a:spcBef>
                <a:spcPct val="0"/>
              </a:spcBef>
              <a:buFontTx/>
              <a:buChar char="•"/>
            </a:pPr>
            <a:r>
              <a:rPr lang="en-US" sz="1100" dirty="0" smtClean="0">
                <a:latin typeface="Arial" charset="0"/>
                <a:cs typeface="Arial" charset="0"/>
              </a:rPr>
              <a:t>In 2008, Landmine Monitor also became the research and monitoring arm of the Cluster </a:t>
            </a:r>
            <a:r>
              <a:rPr lang="en-US" sz="1100" dirty="0" err="1" smtClean="0">
                <a:latin typeface="Arial" charset="0"/>
                <a:cs typeface="Arial" charset="0"/>
              </a:rPr>
              <a:t>Munition</a:t>
            </a:r>
            <a:r>
              <a:rPr lang="en-US" sz="1100" dirty="0" smtClean="0">
                <a:latin typeface="Arial" charset="0"/>
                <a:cs typeface="Arial" charset="0"/>
              </a:rPr>
              <a:t> Coalition (CMC). </a:t>
            </a:r>
          </a:p>
          <a:p>
            <a:pPr eaLnBrk="1" hangingPunct="1">
              <a:spcBef>
                <a:spcPct val="0"/>
              </a:spcBef>
              <a:buFontTx/>
              <a:buChar char="•"/>
            </a:pPr>
            <a:r>
              <a:rPr lang="en-US" sz="1100" dirty="0" smtClean="0">
                <a:latin typeface="Arial" charset="0"/>
                <a:cs typeface="Arial" charset="0"/>
              </a:rPr>
              <a:t>In 2010, the initiative changed its name to Landmine and Cluster </a:t>
            </a:r>
            <a:r>
              <a:rPr lang="en-US" sz="1100" dirty="0" err="1" smtClean="0">
                <a:latin typeface="Arial" charset="0"/>
                <a:cs typeface="Arial" charset="0"/>
              </a:rPr>
              <a:t>Munition</a:t>
            </a:r>
            <a:r>
              <a:rPr lang="en-US" sz="1100" dirty="0" smtClean="0">
                <a:latin typeface="Arial" charset="0"/>
                <a:cs typeface="Arial" charset="0"/>
              </a:rPr>
              <a:t> Monitor (known as “the Monitor”) to reflect its increased reporting on the cluster </a:t>
            </a:r>
            <a:r>
              <a:rPr lang="en-US" sz="1100" dirty="0" err="1" smtClean="0">
                <a:latin typeface="Arial" charset="0"/>
                <a:cs typeface="Arial" charset="0"/>
              </a:rPr>
              <a:t>munition</a:t>
            </a:r>
            <a:r>
              <a:rPr lang="en-US" sz="1100" dirty="0" smtClean="0">
                <a:latin typeface="Arial" charset="0"/>
                <a:cs typeface="Arial" charset="0"/>
              </a:rPr>
              <a:t> issue. </a:t>
            </a:r>
          </a:p>
          <a:p>
            <a:pPr eaLnBrk="1" hangingPunct="1">
              <a:spcBef>
                <a:spcPct val="0"/>
              </a:spcBef>
              <a:buFontTx/>
              <a:buChar char="•"/>
            </a:pPr>
            <a:r>
              <a:rPr lang="en-US" dirty="0" smtClean="0">
                <a:latin typeface="Arial" charset="0"/>
                <a:cs typeface="Arial" charset="0"/>
              </a:rPr>
              <a:t>Landmine and Cluster </a:t>
            </a:r>
            <a:r>
              <a:rPr lang="en-US" dirty="0" err="1" smtClean="0">
                <a:latin typeface="Arial" charset="0"/>
                <a:cs typeface="Arial" charset="0"/>
              </a:rPr>
              <a:t>Munition</a:t>
            </a:r>
            <a:r>
              <a:rPr lang="en-US" dirty="0" smtClean="0">
                <a:latin typeface="Arial" charset="0"/>
                <a:cs typeface="Arial" charset="0"/>
              </a:rPr>
              <a:t> Monitor is the </a:t>
            </a:r>
            <a:r>
              <a:rPr lang="en-US" i="1" dirty="0" smtClean="0">
                <a:latin typeface="Arial" charset="0"/>
                <a:cs typeface="Arial" charset="0"/>
              </a:rPr>
              <a:t>de facto </a:t>
            </a:r>
            <a:r>
              <a:rPr lang="en-US" dirty="0" smtClean="0">
                <a:latin typeface="Arial" charset="0"/>
                <a:cs typeface="Arial" charset="0"/>
              </a:rPr>
              <a:t>monitoring regime for the Mine Ban Treaty and the Convention on Cluster Munitions. It monitors and reports on States Parties’ implementation of, and compliance with, the Mine Ban Treaty and the Convention on Cluster Munitions, and assesses response to the humanitarian problems caused by landmines, cluster munitions, and other explosive remnants of war (ERW). The Monitor represents the first time that NGOs have come together to monitor humanitarian law or disarmament treaties.</a:t>
            </a:r>
            <a:endParaRPr lang="en-US" sz="1100" dirty="0" smtClean="0">
              <a:latin typeface="Arial" charset="0"/>
              <a:cs typeface="Arial" charset="0"/>
            </a:endParaRPr>
          </a:p>
          <a:p>
            <a:pPr eaLnBrk="1" hangingPunct="1">
              <a:spcBef>
                <a:spcPct val="0"/>
              </a:spcBef>
              <a:buFontTx/>
              <a:buChar char="•"/>
            </a:pPr>
            <a:r>
              <a:rPr lang="en-US" sz="1100" dirty="0" smtClean="0">
                <a:latin typeface="Arial" charset="0"/>
                <a:cs typeface="Arial" charset="0"/>
              </a:rPr>
              <a:t> This is the first year that the Monitor has published the</a:t>
            </a:r>
            <a:r>
              <a:rPr lang="en-US" sz="1100" i="1" dirty="0" smtClean="0">
                <a:latin typeface="Arial" charset="0"/>
                <a:cs typeface="Arial" charset="0"/>
              </a:rPr>
              <a:t> Cluster </a:t>
            </a:r>
            <a:r>
              <a:rPr lang="en-US" sz="1100" i="1" dirty="0" err="1" smtClean="0">
                <a:latin typeface="Arial" charset="0"/>
                <a:cs typeface="Arial" charset="0"/>
              </a:rPr>
              <a:t>Munition</a:t>
            </a:r>
            <a:r>
              <a:rPr lang="en-US" sz="1100" i="1" dirty="0" smtClean="0">
                <a:latin typeface="Arial" charset="0"/>
                <a:cs typeface="Arial" charset="0"/>
              </a:rPr>
              <a:t> Monitor  </a:t>
            </a:r>
            <a:r>
              <a:rPr lang="en-US" sz="1100" dirty="0" smtClean="0">
                <a:latin typeface="Arial" charset="0"/>
                <a:cs typeface="Arial" charset="0"/>
              </a:rPr>
              <a:t>report, the sister publication to the </a:t>
            </a:r>
            <a:r>
              <a:rPr lang="en-US" sz="1100" i="1" dirty="0" smtClean="0">
                <a:latin typeface="Arial" charset="0"/>
                <a:cs typeface="Arial" charset="0"/>
              </a:rPr>
              <a:t>Landmine Monitor</a:t>
            </a:r>
            <a:r>
              <a:rPr lang="en-US" sz="1100" dirty="0" smtClean="0">
                <a:latin typeface="Arial" charset="0"/>
                <a:cs typeface="Arial" charset="0"/>
              </a:rPr>
              <a:t>  report, which has been issued annually since 1999.  </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FFCC7-2F69-412F-883D-6CE98555A95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Production</a:t>
            </a:r>
            <a:endParaRPr lang="en-US" dirty="0" smtClean="0"/>
          </a:p>
          <a:p>
            <a:pPr eaLnBrk="1" hangingPunct="1">
              <a:spcBef>
                <a:spcPct val="0"/>
              </a:spcBef>
              <a:buFontTx/>
              <a:buChar char="•"/>
            </a:pPr>
            <a:r>
              <a:rPr lang="en-US" dirty="0" smtClean="0"/>
              <a:t>A total of 34 states have developed or produced more than 200 types of cluster munitions. </a:t>
            </a:r>
          </a:p>
          <a:p>
            <a:pPr eaLnBrk="1" hangingPunct="1">
              <a:spcBef>
                <a:spcPct val="0"/>
              </a:spcBef>
              <a:buFontTx/>
              <a:buChar char="•"/>
            </a:pPr>
            <a:r>
              <a:rPr lang="en-US" dirty="0" smtClean="0"/>
              <a:t>Fifteen former producers of cluster munitions have signed and/or ratified the Convention on Cluster Munitions, thereby foreswearing any future production.</a:t>
            </a:r>
          </a:p>
          <a:p>
            <a:pPr eaLnBrk="1" hangingPunct="1">
              <a:spcBef>
                <a:spcPct val="0"/>
              </a:spcBef>
              <a:buFontTx/>
              <a:buChar char="•"/>
            </a:pPr>
            <a:r>
              <a:rPr lang="en-US" dirty="0" smtClean="0"/>
              <a:t>Seventeen countries continue to produce cluster munitions, or reserve the right to produce in the future. </a:t>
            </a:r>
          </a:p>
          <a:p>
            <a:pPr eaLnBrk="1" hangingPunct="1">
              <a:spcBef>
                <a:spcPct val="0"/>
              </a:spcBef>
            </a:pPr>
            <a:r>
              <a:rPr lang="en-US" dirty="0" smtClean="0"/>
              <a:t>Fifteen of these states signed the Convention on Cluster Munitions, foreswearing any future production.  Argentina and Serbia have indicated that they do not intend to produce in the future.</a:t>
            </a:r>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92C924-D4ED-41DB-98BE-C4D5331B5249}"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Production</a:t>
            </a:r>
            <a:endParaRPr lang="en-US" dirty="0" smtClean="0"/>
          </a:p>
          <a:p>
            <a:pPr eaLnBrk="1" hangingPunct="1">
              <a:spcBef>
                <a:spcPct val="0"/>
              </a:spcBef>
              <a:buFontTx/>
              <a:buChar char="•"/>
            </a:pPr>
            <a:r>
              <a:rPr lang="en-US" dirty="0" smtClean="0"/>
              <a:t>A total of 34 states have developed or produced more than 200 types of cluster munitions. </a:t>
            </a:r>
          </a:p>
          <a:p>
            <a:pPr eaLnBrk="1" hangingPunct="1">
              <a:spcBef>
                <a:spcPct val="0"/>
              </a:spcBef>
              <a:buFontTx/>
              <a:buChar char="•"/>
            </a:pPr>
            <a:r>
              <a:rPr lang="en-US" dirty="0" smtClean="0"/>
              <a:t>Fifteen former producers of cluster munitions have signed and/or ratified the Convention on Cluster Munitions, thereby foreswearing any future production.</a:t>
            </a:r>
          </a:p>
          <a:p>
            <a:pPr eaLnBrk="1" hangingPunct="1">
              <a:spcBef>
                <a:spcPct val="0"/>
              </a:spcBef>
              <a:buFontTx/>
              <a:buChar char="•"/>
            </a:pPr>
            <a:r>
              <a:rPr lang="en-US" dirty="0" smtClean="0"/>
              <a:t>Seventeen countries continue to produce cluster munitions, or reserve the right to produce in the future. </a:t>
            </a:r>
          </a:p>
          <a:p>
            <a:pPr eaLnBrk="1" hangingPunct="1">
              <a:spcBef>
                <a:spcPct val="0"/>
              </a:spcBef>
              <a:buFontTx/>
              <a:buChar char="•"/>
            </a:pPr>
            <a:r>
              <a:rPr lang="en-US" dirty="0" smtClean="0"/>
              <a:t>Fifteen of these states signed the Convention on Cluster Munitions, foreswearing any future production.  Argentina and Serbia have indicated that they do not intend to produce in the future.</a:t>
            </a:r>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28BB8D-3A29-4796-B12A-BBB0B021AE0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Transfer</a:t>
            </a:r>
            <a:endParaRPr lang="en-US" smtClean="0"/>
          </a:p>
          <a:p>
            <a:pPr eaLnBrk="1" hangingPunct="1">
              <a:spcBef>
                <a:spcPct val="0"/>
              </a:spcBef>
              <a:buFontTx/>
              <a:buChar char="•"/>
            </a:pPr>
            <a:r>
              <a:rPr lang="en-US" smtClean="0"/>
              <a:t>There were no reported transfers of cluster munitions in 2009 or the first half of 2010, other than inert components transferred from South Korea to Pakistan.  </a:t>
            </a:r>
          </a:p>
          <a:p>
            <a:pPr eaLnBrk="1" hangingPunct="1">
              <a:spcBef>
                <a:spcPct val="0"/>
              </a:spcBef>
              <a:buFontTx/>
              <a:buChar char="•"/>
            </a:pPr>
            <a:r>
              <a:rPr lang="en-US" smtClean="0"/>
              <a:t>Two states not party to the convention, Singapore and the US, have instituted a moratorium on exports of cluster munitions.</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F9B3D-DC5F-4630-B215-EABC1C1BEE2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Assistance with Prohibited Acts</a:t>
            </a:r>
            <a:endParaRPr lang="en-US" dirty="0" smtClean="0"/>
          </a:p>
          <a:p>
            <a:pPr eaLnBrk="1" hangingPunct="1">
              <a:spcBef>
                <a:spcPct val="0"/>
              </a:spcBef>
              <a:buFontTx/>
              <a:buChar char="•"/>
            </a:pPr>
            <a:r>
              <a:rPr lang="en-US" dirty="0" smtClean="0"/>
              <a:t>In negotiations, some states expressed concern about the possible impact of the Article 1 prohibition on assistance on joint military operations with countries that have not joined the convention. In response to these “interoperability” concerns, states agreed to the insertion of a new Article 21 on “Relations with States not Party to this Convention.” This article was strongly criticized by the CMC for being politically motivated and for leaving a degree of ambiguity about how the prohibition on assistance would be applied in joint military operations. </a:t>
            </a:r>
          </a:p>
          <a:p>
            <a:pPr eaLnBrk="1" hangingPunct="1">
              <a:spcBef>
                <a:spcPct val="0"/>
              </a:spcBef>
              <a:buFontTx/>
              <a:buChar char="•"/>
            </a:pPr>
            <a:r>
              <a:rPr lang="en-US" dirty="0" smtClean="0"/>
              <a:t>Most states that have expressed a view have indicated that, even during joint operations, any intentional or deliberate assistance is prohibited: Colombia, Ecuador, Ghana, Guatemala, Iceland, Lebanon, Madagascar, Malawi, Mexico, Norway, and Slovenia. </a:t>
            </a:r>
          </a:p>
          <a:p>
            <a:pPr eaLnBrk="1" hangingPunct="1">
              <a:spcBef>
                <a:spcPct val="0"/>
              </a:spcBef>
            </a:pPr>
            <a:r>
              <a:rPr lang="en-US" b="1" dirty="0" smtClean="0"/>
              <a:t>Transit </a:t>
            </a:r>
            <a:endParaRPr lang="en-US" dirty="0" smtClean="0"/>
          </a:p>
          <a:p>
            <a:pPr eaLnBrk="1" hangingPunct="1">
              <a:spcBef>
                <a:spcPct val="0"/>
              </a:spcBef>
              <a:buFontTx/>
              <a:buChar char="•"/>
            </a:pPr>
            <a:r>
              <a:rPr lang="en-US" dirty="0" smtClean="0"/>
              <a:t>The CMC has stated that the ban on transfer and assistance with prohibited acts in Article 1 of the convention should be seen as a ban on the transit of cluster munitions across or through the territory, airspace, or waters of a State Party. It has also said that the ban on stockpiling and the ban on assistance should be seen as prohibiting the stockpiling of cluster munitions by a state not party on the territory of a State Party.</a:t>
            </a:r>
          </a:p>
          <a:p>
            <a:pPr eaLnBrk="1" hangingPunct="1">
              <a:spcBef>
                <a:spcPct val="0"/>
              </a:spcBef>
              <a:buFontTx/>
              <a:buChar char="•"/>
            </a:pPr>
            <a:r>
              <a:rPr lang="en-US" dirty="0" smtClean="0"/>
              <a:t>Most states that have expressed a view have indicated that the transit of cluster munitions by a state not party across the territory of a State Party is prohibited: Austria, Bulgaria, Burkina Faso, Colombia, Ecuador, Ghana, Guatemala, Lebanon, FYR Macedonia, Madagascar, Malawi, Malta, Mexico, Slovenia, South Africa, and Zambia.</a:t>
            </a:r>
          </a:p>
          <a:p>
            <a:pPr eaLnBrk="1" hangingPunct="1">
              <a:spcBef>
                <a:spcPct val="0"/>
              </a:spcBef>
            </a:pPr>
            <a:r>
              <a:rPr lang="en-US" b="1" dirty="0" smtClean="0"/>
              <a:t>Disinvestment</a:t>
            </a:r>
            <a:endParaRPr lang="en-US" dirty="0" smtClean="0"/>
          </a:p>
          <a:p>
            <a:pPr eaLnBrk="1" hangingPunct="1">
              <a:spcBef>
                <a:spcPct val="0"/>
              </a:spcBef>
              <a:buFontTx/>
              <a:buChar char="•"/>
            </a:pPr>
            <a:r>
              <a:rPr lang="en-US" dirty="0" smtClean="0"/>
              <a:t>There has been a great deal of activity on the part of NGOs and financial institutions aimed at disinvestment from producers of cluster munitions. The CMC has taken the position that the convention’s prohibition on assistance with prohibited acts constitutes a prohibition on investment, direct and indirect, in production of cluster munitions.</a:t>
            </a:r>
          </a:p>
          <a:p>
            <a:pPr eaLnBrk="1" hangingPunct="1">
              <a:spcBef>
                <a:spcPct val="0"/>
              </a:spcBef>
              <a:buFontTx/>
              <a:buChar char="•"/>
            </a:pPr>
            <a:r>
              <a:rPr lang="en-US" dirty="0" smtClean="0"/>
              <a:t>Financial institutions and investors have taken action to stop investment in cluster </a:t>
            </a:r>
            <a:r>
              <a:rPr lang="en-US" dirty="0" err="1" smtClean="0"/>
              <a:t>munition</a:t>
            </a:r>
            <a:r>
              <a:rPr lang="en-US" dirty="0" smtClean="0"/>
              <a:t> production in Argentina, Belgium, Canada, Denmark, France, Germany, Japan, Netherlands, New Zealand, Norway, Sweden, Switzerland, the UK, and elsewhere.</a:t>
            </a:r>
          </a:p>
          <a:p>
            <a:pPr eaLnBrk="1" hangingPunct="1">
              <a:spcBef>
                <a:spcPct val="0"/>
              </a:spcBef>
              <a:buFontTx/>
              <a:buChar char="•"/>
            </a:pPr>
            <a:r>
              <a:rPr lang="en-US" dirty="0" smtClean="0"/>
              <a:t>Many states have expressed the view that investment in cluster </a:t>
            </a:r>
            <a:r>
              <a:rPr lang="en-US" dirty="0" err="1" smtClean="0"/>
              <a:t>munition</a:t>
            </a:r>
            <a:r>
              <a:rPr lang="en-US" dirty="0" smtClean="0"/>
              <a:t> production is prohibited: Belgium, Colombia, France, Guatemala, Ireland, Lebanon, Luxembourg, Madagascar, Malawi, Malta, Mexico, New Zealand, Norway, Rwanda, the UK, and Zambia. </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14572-3B5B-429F-A856-32F00190F642}"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Contamination</a:t>
            </a:r>
            <a:endParaRPr lang="en-US" smtClean="0"/>
          </a:p>
          <a:p>
            <a:pPr eaLnBrk="1" hangingPunct="1">
              <a:spcBef>
                <a:spcPct val="0"/>
              </a:spcBef>
              <a:buFontTx/>
              <a:buChar char="•"/>
            </a:pPr>
            <a:r>
              <a:rPr lang="en-US" smtClean="0"/>
              <a:t>At least 23 states and three other areas are believed to be currently contaminated with cluster munition remnants.</a:t>
            </a:r>
          </a:p>
          <a:p>
            <a:pPr eaLnBrk="1" hangingPunct="1">
              <a:spcBef>
                <a:spcPct val="0"/>
              </a:spcBef>
              <a:buFontTx/>
              <a:buChar char="•"/>
            </a:pPr>
            <a:r>
              <a:rPr lang="en-US" smtClean="0"/>
              <a:t>Thirteen or more additional states may still have a small level of contamination from past use of the weapon.</a:t>
            </a:r>
          </a:p>
          <a:p>
            <a:pPr eaLnBrk="1" hangingPunct="1">
              <a:spcBef>
                <a:spcPct val="0"/>
              </a:spcBef>
              <a:buFontTx/>
              <a:buChar char="•"/>
            </a:pPr>
            <a:r>
              <a:rPr lang="en-US" smtClean="0"/>
              <a:t>Southeast Asia is by far the region with the greatest amount of cluster munition contamination, followed by Europe.</a:t>
            </a:r>
          </a:p>
          <a:p>
            <a:pPr eaLnBrk="1" hangingPunct="1">
              <a:spcBef>
                <a:spcPct val="0"/>
              </a:spcBef>
              <a:buFontTx/>
              <a:buChar char="•"/>
            </a:pPr>
            <a:r>
              <a:rPr lang="en-US" smtClean="0"/>
              <a:t>The most heavily affected countries include Lao PDR, Vietnam, Iraq, and Cambodia.  Others with a serious problem include Lebanon and Serbia, as well as the disputed areas of Nagorno-Karabakh and Western Sahara.</a:t>
            </a:r>
          </a:p>
          <a:p>
            <a:pPr eaLnBrk="1" hangingPunct="1">
              <a:spcBef>
                <a:spcPct val="0"/>
              </a:spcBef>
              <a:buFontTx/>
              <a:buChar char="•"/>
            </a:pPr>
            <a:r>
              <a:rPr lang="en-US" smtClean="0"/>
              <a:t>Of the 42 states that have ratified the Convention on Cluster Munitions, at least five are believed to be contaminated: Bosnia and Herzegovina, Croatia, Lao PDR, Montenegro, and the UK (Falkland Islands/Malvinas). The clearance deadline for Croatia, Lao PDR, and Montenegro is 1 August 2020, for the UK is 1 November 2020, and for Bosnia and Herzegovina is 1 March 2021.</a:t>
            </a:r>
          </a:p>
          <a:p>
            <a:pPr eaLnBrk="1" hangingPunct="1">
              <a:spcBef>
                <a:spcPct val="0"/>
              </a:spcBef>
              <a:buFontTx/>
              <a:buChar char="•"/>
            </a:pPr>
            <a:endParaRPr lang="en-US" smtClean="0"/>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DCFBD-B9CA-41A8-AA83-CC7A12A2207D}"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Clearance</a:t>
            </a:r>
          </a:p>
          <a:p>
            <a:pPr eaLnBrk="1" hangingPunct="1">
              <a:spcBef>
                <a:spcPct val="0"/>
              </a:spcBef>
              <a:buFontTx/>
              <a:buChar char="•"/>
            </a:pPr>
            <a:r>
              <a:rPr lang="en-US" smtClean="0"/>
              <a:t>At least 38 km</a:t>
            </a:r>
            <a:r>
              <a:rPr lang="en-US" baseline="30000" smtClean="0"/>
              <a:t>2</a:t>
            </a:r>
            <a:r>
              <a:rPr lang="en-US" smtClean="0"/>
              <a:t> of land was cleared of cluster munition remnants in 2009, with more than 55,156 unexploded submunitions destroyed.</a:t>
            </a:r>
          </a:p>
          <a:p>
            <a:pPr eaLnBrk="1" hangingPunct="1">
              <a:spcBef>
                <a:spcPct val="0"/>
              </a:spcBef>
              <a:buFontTx/>
              <a:buChar char="•"/>
            </a:pPr>
            <a:r>
              <a:rPr lang="en-US" smtClean="0"/>
              <a:t>States Parties Albania and Zambia announced completion of their clearance programs in November 2009 and May 2010, respectively.</a:t>
            </a:r>
          </a:p>
          <a:p>
            <a:pPr eaLnBrk="1" hangingPunct="1">
              <a:spcBef>
                <a:spcPct val="0"/>
              </a:spcBef>
              <a:buFontTx/>
              <a:buChar char="•"/>
            </a:pPr>
            <a:r>
              <a:rPr lang="en-US" smtClean="0"/>
              <a:t>In 2009, there was clearance of unexploded submunitions or some form of survey of the problem in just 14 countries and three other areas. In many cases, these activities were very limited.</a:t>
            </a:r>
          </a:p>
          <a:p>
            <a:pPr eaLnBrk="1" hangingPunct="1">
              <a:spcBef>
                <a:spcPct val="0"/>
              </a:spcBef>
              <a:buFontTx/>
              <a:buChar char="•"/>
            </a:pPr>
            <a:r>
              <a:rPr lang="en-US" smtClean="0"/>
              <a:t>Of the nine countries with no reported survey or clearance activities related to unexploded submunitions in 2009, two are States Parties (Croatia and Montenegro) and four are signatories (Chad, Iraq, Mauritania, and the Republic of the Congo). </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16522-12FF-4840-AFC8-53102E9C04BF}"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Casualties</a:t>
            </a:r>
            <a:endParaRPr lang="en-US" smtClean="0"/>
          </a:p>
          <a:p>
            <a:pPr eaLnBrk="1" hangingPunct="1">
              <a:spcBef>
                <a:spcPct val="0"/>
              </a:spcBef>
              <a:buFontTx/>
              <a:buChar char="•"/>
            </a:pPr>
            <a:r>
              <a:rPr lang="en-US" smtClean="0"/>
              <a:t>Cluster munition casualties have been recorded in at least 27 states and three other areas affected by cluster munitions. </a:t>
            </a:r>
          </a:p>
          <a:p>
            <a:pPr eaLnBrk="1" hangingPunct="1">
              <a:spcBef>
                <a:spcPct val="0"/>
              </a:spcBef>
              <a:buFontTx/>
              <a:buChar char="•"/>
            </a:pPr>
            <a:r>
              <a:rPr lang="en-US" smtClean="0"/>
              <a:t>Of the 27 states, six are States Parties to the Convention on Cluster Munitions (Albania, Bosnia and Herzegovina, Croatia, Lao PDR, Montenegro, and Sierra Leone) and nine are signatories (Afghanistan, Angola, Chad, DRC, Guinea-Bissau, Iraq, Lebanon, Mozambique, and Uganda).</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0CBE8-CC3B-4AEB-9B24-A3584396931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smtClean="0"/>
              <a:t>Casualties</a:t>
            </a:r>
            <a:endParaRPr lang="en-US" b="1" smtClean="0"/>
          </a:p>
          <a:p>
            <a:pPr eaLnBrk="1" hangingPunct="1">
              <a:spcBef>
                <a:spcPct val="0"/>
              </a:spcBef>
              <a:buFontTx/>
              <a:buChar char="•"/>
            </a:pPr>
            <a:r>
              <a:rPr lang="en-US" smtClean="0"/>
              <a:t>There were 16,816 cluster munition casualties confirmed globally as of the end of 2009.  However, many casualties have gone unrecorded and it is likely that the actual number of casualties is at least between 58,000 and 85,000.  </a:t>
            </a:r>
          </a:p>
          <a:p>
            <a:pPr eaLnBrk="1" hangingPunct="1">
              <a:spcBef>
                <a:spcPct val="0"/>
              </a:spcBef>
              <a:buFontTx/>
              <a:buChar char="•"/>
            </a:pPr>
            <a:r>
              <a:rPr lang="en-US" smtClean="0"/>
              <a:t>There were 100 confirmed cluster munition casualties in nine countries and one area in 2009, including 33 in Lao PDR. It is likely the actual number is considerably higher.</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D3193-08D6-4B95-9FDC-AB1728ED1AE7}"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0B910-204E-4C1B-8135-CD265111B42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E5DA5-921F-4984-93C4-61851437AF9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CA" i="1" dirty="0" smtClean="0"/>
              <a:t>Cluster </a:t>
            </a:r>
            <a:r>
              <a:rPr lang="en-CA" i="1" dirty="0" err="1" smtClean="0"/>
              <a:t>Munition</a:t>
            </a:r>
            <a:r>
              <a:rPr lang="en-CA" i="1" dirty="0" smtClean="0"/>
              <a:t> Monitor 2010  </a:t>
            </a:r>
            <a:r>
              <a:rPr lang="en-CA" dirty="0" smtClean="0"/>
              <a:t>covers global developments in  cluster </a:t>
            </a:r>
            <a:r>
              <a:rPr lang="en-CA" dirty="0" err="1" smtClean="0"/>
              <a:t>munition</a:t>
            </a:r>
            <a:r>
              <a:rPr lang="en-CA" dirty="0" smtClean="0"/>
              <a:t> ban policy, mine action, casualties and victim assistance, and support for mine action. </a:t>
            </a:r>
          </a:p>
          <a:p>
            <a:pPr eaLnBrk="1" hangingPunct="1">
              <a:spcBef>
                <a:spcPct val="0"/>
              </a:spcBef>
              <a:buFontTx/>
              <a:buChar char="•"/>
            </a:pPr>
            <a:r>
              <a:rPr lang="en-CA" dirty="0" smtClean="0"/>
              <a:t>It contains information about every country in the world and seven other areas. </a:t>
            </a:r>
          </a:p>
          <a:p>
            <a:pPr eaLnBrk="1" hangingPunct="1">
              <a:spcBef>
                <a:spcPct val="0"/>
              </a:spcBef>
              <a:buFontTx/>
              <a:buChar char="•"/>
            </a:pPr>
            <a:r>
              <a:rPr lang="en-CA" dirty="0" smtClean="0"/>
              <a:t>The report focuses on the period from May 2009, with information included up to August 2010 when possible.</a:t>
            </a: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2D523-6A4C-4A02-9F1B-A4F0CA690C8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Victim Assistance</a:t>
            </a:r>
          </a:p>
          <a:p>
            <a:pPr eaLnBrk="1" hangingPunct="1">
              <a:spcBef>
                <a:spcPct val="0"/>
              </a:spcBef>
              <a:buFontTx/>
              <a:buChar char="•"/>
            </a:pPr>
            <a:r>
              <a:rPr lang="en-US" smtClean="0"/>
              <a:t>According to the Convention on Cluster Munitions, cluster munition victims are defined as all</a:t>
            </a:r>
            <a:r>
              <a:rPr lang="en-US" b="1" smtClean="0"/>
              <a:t> </a:t>
            </a:r>
            <a:r>
              <a:rPr lang="en-US" smtClean="0"/>
              <a:t>persons who have been killed or</a:t>
            </a:r>
            <a:r>
              <a:rPr lang="en-US" b="1" smtClean="0"/>
              <a:t> </a:t>
            </a:r>
            <a:r>
              <a:rPr lang="en-US" smtClean="0"/>
              <a:t>suffered physical or psychological injury, economic loss, social marginalization, or substantial impairment of the realization of their rights caused by the use of cluster munitions. </a:t>
            </a:r>
            <a:r>
              <a:rPr lang="en-GB" smtClean="0"/>
              <a:t>Cluster munition victims include those persons directly impacted by cluster munitions as well as their affected</a:t>
            </a:r>
            <a:r>
              <a:rPr lang="en-GB" b="1" smtClean="0"/>
              <a:t> </a:t>
            </a:r>
            <a:r>
              <a:rPr lang="en-GB" smtClean="0"/>
              <a:t>families and communities. </a:t>
            </a:r>
            <a:endParaRPr lang="en-US" smtClean="0"/>
          </a:p>
          <a:p>
            <a:pPr eaLnBrk="1" hangingPunct="1">
              <a:spcBef>
                <a:spcPct val="0"/>
              </a:spcBef>
              <a:buFontTx/>
              <a:buChar char="•"/>
            </a:pPr>
            <a:r>
              <a:rPr lang="en-US" smtClean="0"/>
              <a:t>All of the 27 states with cluster munition victims have some type of assistance program already in place. Twenty of the 27 are party to the Mine Ban Treaty and have developed victim assistance programs in that context.</a:t>
            </a:r>
          </a:p>
          <a:p>
            <a:pPr eaLnBrk="1" hangingPunct="1">
              <a:spcBef>
                <a:spcPct val="0"/>
              </a:spcBef>
              <a:buFontTx/>
              <a:buChar char="•"/>
            </a:pPr>
            <a:r>
              <a:rPr lang="en-US" smtClean="0"/>
              <a:t>However, nearly every state with cluster munition victims faces significant challenges providing holistic and accessible care to affected individuals, families, and communities. Particularly notable are the lack of economic inclusion and psychosocial support, and insufficient availability or access to services for those in rural areas.</a:t>
            </a:r>
          </a:p>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08B0C4-1373-4647-9369-8AB9C5A1BE4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Support for Mine Action</a:t>
            </a:r>
            <a:endParaRPr lang="en-US" dirty="0" smtClean="0"/>
          </a:p>
          <a:p>
            <a:pPr eaLnBrk="1" hangingPunct="1">
              <a:spcBef>
                <a:spcPct val="0"/>
              </a:spcBef>
              <a:buFontTx/>
              <a:buChar char="•"/>
            </a:pPr>
            <a:r>
              <a:rPr lang="en-US" dirty="0" smtClean="0"/>
              <a:t>Only a relatively small number of states reported funding specifically related to cluster munitions or the Convention on Cluster Munitions. Seven states reported a combined total of US$13.2 million, spent on </a:t>
            </a:r>
            <a:r>
              <a:rPr lang="en-US" dirty="0" err="1" smtClean="0"/>
              <a:t>universalization</a:t>
            </a:r>
            <a:r>
              <a:rPr lang="en-US" dirty="0" smtClean="0"/>
              <a:t>, preparations for the First Meeting of States Parties (including via the Cluster Munitions Trust Fund for Lao PDR), clearance, victim assistance, stockpile destruction, and advocacy.  </a:t>
            </a:r>
          </a:p>
          <a:p>
            <a:pPr eaLnBrk="1" hangingPunct="1">
              <a:spcBef>
                <a:spcPct val="0"/>
              </a:spcBef>
              <a:buFontTx/>
              <a:buChar char="•"/>
            </a:pPr>
            <a:r>
              <a:rPr lang="en-US" dirty="0" smtClean="0"/>
              <a:t>Many others spent funds, particularly for </a:t>
            </a:r>
            <a:r>
              <a:rPr lang="en-US" dirty="0" err="1" smtClean="0"/>
              <a:t>universalization</a:t>
            </a:r>
            <a:r>
              <a:rPr lang="en-US" dirty="0" smtClean="0"/>
              <a:t> and destruction of their own stocks, but did not report amounts. Funding for clearance in Lao PDR, Lebanon, and Vietnam was utilized in large part for clearance of unexploded </a:t>
            </a:r>
            <a:r>
              <a:rPr lang="en-US" dirty="0" err="1" smtClean="0"/>
              <a:t>submunitions</a:t>
            </a:r>
            <a:r>
              <a:rPr lang="en-US" dirty="0" smtClean="0"/>
              <a:t>.</a:t>
            </a:r>
          </a:p>
          <a:p>
            <a:pPr eaLnBrk="1" hangingPunct="1">
              <a:spcBef>
                <a:spcPct val="0"/>
              </a:spcBef>
              <a:buFontTx/>
              <a:buChar char="•"/>
            </a:pPr>
            <a:r>
              <a:rPr lang="en-US" dirty="0" smtClean="0"/>
              <a:t>The Cluster Munitions Trust Fund for Lao PDR was established in March 2010, and had received $4.15 million in contributions from four nations as of early September 2010, according to UNDP.</a:t>
            </a:r>
          </a:p>
          <a:p>
            <a:pPr eaLnBrk="1" hangingPunct="1">
              <a:spcBef>
                <a:spcPct val="0"/>
              </a:spcBef>
              <a:buFontTx/>
              <a:buChar char="•"/>
            </a:pPr>
            <a:r>
              <a:rPr lang="en-US" dirty="0" smtClean="0"/>
              <a:t>In order to meet their obligations under the Convention on Cluster Munitions, States Parties can request assistance from the international community to support stockpile destruction, clearance, risk education, and victim assistance activities. States Parties in a position to do so are obligated to provide such assistance.</a:t>
            </a:r>
          </a:p>
          <a:p>
            <a:pPr eaLnBrk="1" hangingPunct="1">
              <a:spcBef>
                <a:spcPct val="0"/>
              </a:spcBef>
              <a:buFontTx/>
              <a:buChar char="•"/>
            </a:pPr>
            <a:r>
              <a:rPr lang="en-US" dirty="0" smtClean="0"/>
              <a:t>In 2009, cluster </a:t>
            </a:r>
            <a:r>
              <a:rPr lang="en-US" dirty="0" err="1" smtClean="0"/>
              <a:t>munition</a:t>
            </a:r>
            <a:r>
              <a:rPr lang="en-US" dirty="0" smtClean="0"/>
              <a:t>-specific donor contributions were focused on activities promoting the </a:t>
            </a:r>
            <a:r>
              <a:rPr lang="en-US" dirty="0" err="1" smtClean="0"/>
              <a:t>universalization</a:t>
            </a:r>
            <a:r>
              <a:rPr lang="en-US" dirty="0" smtClean="0"/>
              <a:t> of the Convention on Cluster Munitions and on clearing cluster </a:t>
            </a:r>
            <a:r>
              <a:rPr lang="en-US" dirty="0" err="1" smtClean="0"/>
              <a:t>munition</a:t>
            </a:r>
            <a:r>
              <a:rPr lang="en-US" dirty="0" smtClean="0"/>
              <a:t> remnants in Lao PDR, Lebanon, and Vietnam, three of the most affected countries. Two donors contributed to stockpile destruction in Moldova, and numerous states spent funds destroying their own stocks of cluster munitions.</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167B4-9E71-49F7-BB7B-64B61C888B5C}"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CA" sz="1100" smtClean="0">
                <a:latin typeface="Arial" charset="0"/>
                <a:cs typeface="Arial" charset="0"/>
              </a:rPr>
              <a:t>Cluster Munition Monitor is available for download or to view online at: www.the-monitor.org</a:t>
            </a:r>
          </a:p>
          <a:p>
            <a:pPr eaLnBrk="1" hangingPunct="1">
              <a:spcBef>
                <a:spcPct val="0"/>
              </a:spcBef>
              <a:buFontTx/>
              <a:buChar char="•"/>
            </a:pPr>
            <a:r>
              <a:rPr lang="en-CA" sz="1100" smtClean="0">
                <a:latin typeface="Arial" charset="0"/>
                <a:cs typeface="Arial" charset="0"/>
              </a:rPr>
              <a:t>Full Country Profiles are available online at: www.the-monitor.org/cp</a:t>
            </a:r>
            <a:endParaRPr lang="en-US" sz="1100" smtClean="0">
              <a:latin typeface="Arial" charset="0"/>
              <a:cs typeface="Arial" charset="0"/>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FB4B9-A334-41A3-9F14-1D89406C0B0B}"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dirty="0" smtClean="0"/>
              <a:t>Status of the Convention</a:t>
            </a:r>
            <a:endParaRPr lang="en-US" b="1" dirty="0" smtClean="0"/>
          </a:p>
          <a:p>
            <a:pPr eaLnBrk="1" hangingPunct="1">
              <a:spcBef>
                <a:spcPct val="0"/>
              </a:spcBef>
              <a:buFontTx/>
              <a:buChar char="•"/>
            </a:pPr>
            <a:r>
              <a:rPr lang="en-US" dirty="0" smtClean="0"/>
              <a:t>A total of 108 countries have signed the Convention on Cluster Munitions, including 94 when it opened for signature in December 2008, and 14 afterwards.  </a:t>
            </a:r>
          </a:p>
          <a:p>
            <a:pPr eaLnBrk="1" hangingPunct="1">
              <a:spcBef>
                <a:spcPct val="0"/>
              </a:spcBef>
              <a:buFontTx/>
              <a:buChar char="•"/>
            </a:pPr>
            <a:r>
              <a:rPr lang="en-US" dirty="0" smtClean="0"/>
              <a:t>Thirty-eight countries that have used, produced, exported, or stockpiled cluster munitions have signed, thereby committing to never engage in those activities again.</a:t>
            </a:r>
          </a:p>
          <a:p>
            <a:pPr eaLnBrk="1" hangingPunct="1">
              <a:spcBef>
                <a:spcPct val="0"/>
              </a:spcBef>
              <a:buFontTx/>
              <a:buChar char="•"/>
            </a:pPr>
            <a:r>
              <a:rPr lang="en-US" dirty="0" smtClean="0"/>
              <a:t>After achieving the required 30 ratifications in February 2010, the convention entered into force on 1 August 2010, becoming binding international law.</a:t>
            </a:r>
          </a:p>
          <a:p>
            <a:pPr eaLnBrk="1" hangingPunct="1">
              <a:spcBef>
                <a:spcPct val="0"/>
              </a:spcBef>
              <a:buFontTx/>
              <a:buChar char="•"/>
            </a:pPr>
            <a:r>
              <a:rPr lang="en-US" dirty="0" smtClean="0"/>
              <a:t>As of 26</a:t>
            </a:r>
            <a:r>
              <a:rPr lang="en-US" baseline="0" dirty="0" smtClean="0"/>
              <a:t> October</a:t>
            </a:r>
            <a:r>
              <a:rPr lang="en-US" dirty="0" smtClean="0"/>
              <a:t> 2010, a total of 43 signatories had ratified the convention (3 have ratified since </a:t>
            </a:r>
            <a:r>
              <a:rPr lang="en-US" i="1" dirty="0" smtClean="0"/>
              <a:t>Cluster </a:t>
            </a:r>
            <a:r>
              <a:rPr lang="en-US" i="1" dirty="0" err="1" smtClean="0"/>
              <a:t>Munition</a:t>
            </a:r>
            <a:r>
              <a:rPr lang="en-US" i="1" dirty="0" smtClean="0"/>
              <a:t> Monitor </a:t>
            </a:r>
            <a:r>
              <a:rPr lang="en-US" dirty="0" smtClean="0"/>
              <a:t>went to print). Ratifying countries become States Parties fully bound by all the convention’s provisions.</a:t>
            </a:r>
          </a:p>
          <a:p>
            <a:pPr eaLnBrk="1" hangingPunct="1">
              <a:spcBef>
                <a:spcPct val="0"/>
              </a:spcBef>
              <a:buFontTx/>
              <a:buChar char="•"/>
            </a:pPr>
            <a:r>
              <a:rPr lang="en-US" dirty="0" smtClean="0"/>
              <a:t>Ten countries have already enacted national legislation to implement the convention.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87587-4D51-4243-B079-BF59DB1BB04A}"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dirty="0" smtClean="0"/>
              <a:t>Status of the Convention: Signatories</a:t>
            </a:r>
            <a:endParaRPr lang="en-US" b="1" dirty="0" smtClean="0"/>
          </a:p>
          <a:p>
            <a:pPr eaLnBrk="1" hangingPunct="1">
              <a:spcBef>
                <a:spcPct val="0"/>
              </a:spcBef>
              <a:buFontTx/>
              <a:buChar char="•"/>
            </a:pPr>
            <a:r>
              <a:rPr lang="en-US" dirty="0" smtClean="0"/>
              <a:t>A total of 108 countries have signed the Convention on Cluster Munitions, including 94 when it opened for signature in December 2008, and 14 afterwards.  </a:t>
            </a:r>
          </a:p>
          <a:p>
            <a:pPr eaLnBrk="1" hangingPunct="1">
              <a:spcBef>
                <a:spcPct val="0"/>
              </a:spcBef>
              <a:buFontTx/>
              <a:buChar char="•"/>
            </a:pPr>
            <a:r>
              <a:rPr lang="en-US" dirty="0" smtClean="0"/>
              <a:t>Thirty-eight countries that have used, produced, exported, or stockpiled cluster munitions have signed, thereby committing to never engage in those activities again. This includes:</a:t>
            </a:r>
          </a:p>
          <a:p>
            <a:pPr eaLnBrk="1" hangingPunct="1">
              <a:spcBef>
                <a:spcPct val="0"/>
              </a:spcBef>
              <a:buFontTx/>
              <a:buChar char="•"/>
            </a:pPr>
            <a:r>
              <a:rPr lang="en-US" dirty="0" smtClean="0"/>
              <a:t>seven users (Colombia, France, Iraq, Netherlands, Nigeria, South Africa, and the UK); </a:t>
            </a:r>
          </a:p>
          <a:p>
            <a:pPr eaLnBrk="1" hangingPunct="1">
              <a:spcBef>
                <a:spcPct val="0"/>
              </a:spcBef>
              <a:buFontTx/>
              <a:buChar char="•"/>
            </a:pPr>
            <a:r>
              <a:rPr lang="en-US" dirty="0" smtClean="0"/>
              <a:t>five exporters (Chile, France, Germany, Moldova, and the UK); </a:t>
            </a:r>
          </a:p>
          <a:p>
            <a:pPr eaLnBrk="1" hangingPunct="1">
              <a:spcBef>
                <a:spcPct val="0"/>
              </a:spcBef>
              <a:buFontTx/>
              <a:buChar char="•"/>
            </a:pPr>
            <a:r>
              <a:rPr lang="en-US" dirty="0" smtClean="0"/>
              <a:t>15 producers (Australia, Belgium, </a:t>
            </a:r>
            <a:r>
              <a:rPr lang="en-US" dirty="0" err="1" smtClean="0"/>
              <a:t>BiH</a:t>
            </a:r>
            <a:r>
              <a:rPr lang="en-US" dirty="0" smtClean="0"/>
              <a:t>, Chile, France, Germany, Iraq, Italy, Japan, Netherlands, South Africa, Spain, Sweden, Switzerland, and the UK); </a:t>
            </a:r>
          </a:p>
          <a:p>
            <a:pPr eaLnBrk="1" hangingPunct="1">
              <a:spcBef>
                <a:spcPct val="0"/>
              </a:spcBef>
              <a:buFontTx/>
              <a:buChar char="•"/>
            </a:pPr>
            <a:r>
              <a:rPr lang="en-US" dirty="0" smtClean="0"/>
              <a:t>and 38 </a:t>
            </a:r>
            <a:r>
              <a:rPr lang="en-US" dirty="0" err="1" smtClean="0"/>
              <a:t>stockpilers</a:t>
            </a:r>
            <a:r>
              <a:rPr lang="en-US" dirty="0" smtClean="0"/>
              <a:t>.</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26F7C-F7FF-4416-B536-BEA82AA1A82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dirty="0" smtClean="0"/>
              <a:t>Status of the Convention: Ratifications</a:t>
            </a:r>
            <a:endParaRPr lang="en-US" dirty="0" smtClean="0"/>
          </a:p>
          <a:p>
            <a:pPr eaLnBrk="1" hangingPunct="1">
              <a:spcBef>
                <a:spcPct val="0"/>
              </a:spcBef>
              <a:buFontTx/>
              <a:buChar char="•"/>
            </a:pPr>
            <a:r>
              <a:rPr lang="en-US" dirty="0" smtClean="0"/>
              <a:t>As of 10 September 2010, a total of 40 signatories had ratified the convention. 3 have ratified since </a:t>
            </a:r>
            <a:r>
              <a:rPr lang="en-US" i="1" dirty="0" smtClean="0"/>
              <a:t>Cluster </a:t>
            </a:r>
            <a:r>
              <a:rPr lang="en-US" i="1" dirty="0" err="1" smtClean="0"/>
              <a:t>Munition</a:t>
            </a:r>
            <a:r>
              <a:rPr lang="en-US" i="1" dirty="0" smtClean="0"/>
              <a:t> Monitor</a:t>
            </a:r>
            <a:r>
              <a:rPr lang="en-US" dirty="0" smtClean="0"/>
              <a:t> went to print) Ratifying countries become States Parties fully bound by all the convention’s provisions.</a:t>
            </a:r>
          </a:p>
          <a:p>
            <a:pPr eaLnBrk="1" hangingPunct="1">
              <a:spcBef>
                <a:spcPct val="0"/>
              </a:spcBef>
              <a:buFontTx/>
              <a:buChar char="•"/>
            </a:pPr>
            <a:r>
              <a:rPr lang="en-US" dirty="0" smtClean="0"/>
              <a:t>Ten countries have already enacted national legislation to implement the convention.  </a:t>
            </a:r>
          </a:p>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03FAA8-C5B5-4F95-9D17-FB13BB02F77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smtClean="0"/>
              <a:t>Use</a:t>
            </a:r>
            <a:endParaRPr lang="en-US" b="1" smtClean="0"/>
          </a:p>
          <a:p>
            <a:pPr eaLnBrk="1" hangingPunct="1">
              <a:spcBef>
                <a:spcPct val="0"/>
              </a:spcBef>
              <a:buFontTx/>
              <a:buChar char="•"/>
            </a:pPr>
            <a:r>
              <a:rPr lang="en-US" smtClean="0"/>
              <a:t>Cluster munitions have been used during armed conflict in 39 countries and disputed territories since the end of World War II. At least 18 government armed forces have used cluster munitions.</a:t>
            </a:r>
          </a:p>
          <a:p>
            <a:pPr eaLnBrk="1" hangingPunct="1">
              <a:spcBef>
                <a:spcPct val="0"/>
              </a:spcBef>
              <a:buFontTx/>
              <a:buChar char="•"/>
            </a:pPr>
            <a:r>
              <a:rPr lang="en-US" smtClean="0"/>
              <a:t>Since the Convention on Cluster Munitions was opened for signature in December 2008, there has been only one serious allegation of use of the weapon. Amnesty International reported that the United States appeared to have used at least one cruise missile with submunitions to attack an alleged al-Qaeda training camp in Yemen in December 2009.</a:t>
            </a:r>
          </a:p>
          <a:p>
            <a:pPr eaLnBrk="1" hangingPunct="1">
              <a:spcBef>
                <a:spcPct val="0"/>
              </a:spcBef>
              <a:buFontTx/>
              <a:buChar char="•"/>
            </a:pPr>
            <a:r>
              <a:rPr lang="en-CA" smtClean="0"/>
              <a:t>Countries where cluster munitions have been used: </a:t>
            </a:r>
            <a:r>
              <a:rPr lang="en-GB" smtClean="0"/>
              <a:t>Afghanistan, Albania, Angola, Azerbaijan, BiH, Cambodia, Chad, Colombia, Croatia, DRC, Eritrea, Ethiopia, Georgia, Grenada, Iran, Iraq, Israel, Kuwait, Lao PDR, Lebanon, Libya, Mauritania, Montenegro, Mozambique, Russia (Chechnya), Saudi Arabia, Serbia, Sierra Leone, Sudan, Syria, Tajikistan, Uganda, Vietnam, Yemen, and Zambia, as well as the Falkland Islands/Malvinas, Kosovo, Nagorno-Karabakh, and Western Sahara.</a:t>
            </a:r>
          </a:p>
          <a:p>
            <a:pPr eaLnBrk="1" hangingPunct="1">
              <a:spcBef>
                <a:spcPct val="0"/>
              </a:spcBef>
              <a:buFontTx/>
              <a:buChar char="•"/>
            </a:pPr>
            <a:r>
              <a:rPr lang="en-GB" smtClean="0"/>
              <a:t>Governments that have used cluster munitions: </a:t>
            </a:r>
            <a:r>
              <a:rPr lang="en-US" smtClean="0"/>
              <a:t>Colombia, Eritrea, Ethiopia, France, Georgia, Iraq, Israel, Libya, Morocco, Netherlands, Nigeria, Russia, Saudi Arabia, South Africa, Sudan, UK, US, Yugoslavia (former Socialist Republic of).</a:t>
            </a:r>
          </a:p>
          <a:p>
            <a:pPr eaLnBrk="1" hangingPunct="1">
              <a:spcBef>
                <a:spcPct val="0"/>
              </a:spcBef>
              <a:buFontTx/>
              <a:buChar char="•"/>
            </a:pPr>
            <a:endParaRPr lang="en-US" smtClean="0"/>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3CAB2-3956-4BDE-B1B5-3726E48BC84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1" smtClean="0"/>
              <a:t>Stockpiling:</a:t>
            </a:r>
          </a:p>
          <a:p>
            <a:pPr eaLnBrk="1" hangingPunct="1">
              <a:spcBef>
                <a:spcPct val="0"/>
              </a:spcBef>
              <a:buFontTx/>
              <a:buChar char="•"/>
            </a:pPr>
            <a:r>
              <a:rPr lang="en-US" smtClean="0"/>
              <a:t>The Monitor estimates that prior to the start of the global effort to ban cluster munitions, 86 countries stockpiled millions of cluster munitions containing more than one billion submunitions.</a:t>
            </a:r>
          </a:p>
          <a:p>
            <a:pPr eaLnBrk="1" hangingPunct="1">
              <a:spcBef>
                <a:spcPct val="0"/>
              </a:spcBef>
              <a:buFontTx/>
              <a:buChar char="•"/>
            </a:pPr>
            <a:r>
              <a:rPr lang="en-US" smtClean="0"/>
              <a:t>Currently, 74 nations have cluster munition stockpiles. Of those, 27 have signed and/or ratified the Convention on Cluster Munitions. </a:t>
            </a:r>
          </a:p>
          <a:p>
            <a:pPr eaLnBrk="1" hangingPunct="1">
              <a:spcBef>
                <a:spcPct val="0"/>
              </a:spcBef>
              <a:buFontTx/>
              <a:buChar char="•"/>
            </a:pPr>
            <a:r>
              <a:rPr lang="en-US" smtClean="0"/>
              <a:t>Seventeen states that have signed and/or ratified have provided information about the size of their stockpile. Collectively, prior to any destruction activities, they possessed at least 1.1 million cluster munitions with at least 146 million submunitions.</a:t>
            </a:r>
          </a:p>
          <a:p>
            <a:pPr eaLnBrk="1" hangingPunct="1">
              <a:spcBef>
                <a:spcPct val="0"/>
              </a:spcBef>
            </a:pPr>
            <a:endParaRPr lang="en-US" b="1"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31938-B67C-43BB-BF1B-7EEC1EB4E60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Stockpile Destruction:</a:t>
            </a:r>
            <a:endParaRPr lang="en-US" dirty="0" smtClean="0"/>
          </a:p>
          <a:p>
            <a:pPr eaLnBrk="1" hangingPunct="1">
              <a:spcBef>
                <a:spcPct val="0"/>
              </a:spcBef>
              <a:buFontTx/>
              <a:buChar char="•"/>
            </a:pPr>
            <a:r>
              <a:rPr lang="en-US" dirty="0" smtClean="0"/>
              <a:t>Five States Parties (Belgium, Moldova, Montenegro, Norway, and Spain) and two signatories (Colombia and Portugal) have already completed destruction of their stockpiles of cluster munitions. Collectively, they destroyed about 176,000 cluster munitions with more than 13.8 million </a:t>
            </a:r>
            <a:r>
              <a:rPr lang="en-US" dirty="0" err="1" smtClean="0"/>
              <a:t>submunitions</a:t>
            </a:r>
            <a:r>
              <a:rPr lang="en-US" dirty="0" smtClean="0"/>
              <a:t>.</a:t>
            </a:r>
          </a:p>
          <a:p>
            <a:pPr eaLnBrk="1" hangingPunct="1">
              <a:spcBef>
                <a:spcPct val="0"/>
              </a:spcBef>
              <a:buFontTx/>
              <a:buChar char="•"/>
            </a:pPr>
            <a:r>
              <a:rPr lang="en-US" dirty="0" smtClean="0"/>
              <a:t>In addition, signatories Afghanistan and Angola reported in 2010 that their cluster </a:t>
            </a:r>
            <a:r>
              <a:rPr lang="en-US" dirty="0" err="1" smtClean="0"/>
              <a:t>munition</a:t>
            </a:r>
            <a:r>
              <a:rPr lang="en-US" dirty="0" smtClean="0"/>
              <a:t> stocks had been destroyed in recent years as part of broader weapons disposal programs. </a:t>
            </a:r>
          </a:p>
          <a:p>
            <a:pPr eaLnBrk="1" hangingPunct="1">
              <a:spcBef>
                <a:spcPct val="0"/>
              </a:spcBef>
              <a:buFontTx/>
              <a:buChar char="•"/>
            </a:pPr>
            <a:r>
              <a:rPr lang="en-US" dirty="0" smtClean="0"/>
              <a:t>Austria expects to finish stockpile destruction in 2010. Two of the biggest </a:t>
            </a:r>
            <a:r>
              <a:rPr lang="en-US" dirty="0" err="1" smtClean="0"/>
              <a:t>stockpilers</a:t>
            </a:r>
            <a:r>
              <a:rPr lang="en-US" dirty="0" smtClean="0"/>
              <a:t>, Germany (50 million </a:t>
            </a:r>
            <a:r>
              <a:rPr lang="en-US" dirty="0" err="1" smtClean="0"/>
              <a:t>submunitions</a:t>
            </a:r>
            <a:r>
              <a:rPr lang="en-US" dirty="0" smtClean="0"/>
              <a:t>) and the United Kingdom (39 million </a:t>
            </a:r>
            <a:r>
              <a:rPr lang="en-US" dirty="0" err="1" smtClean="0"/>
              <a:t>submunitions</a:t>
            </a:r>
            <a:r>
              <a:rPr lang="en-US" dirty="0" smtClean="0"/>
              <a:t>) have destroyed significant portions of stocks. At least another eight countries are in the process of destroying stocks.</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9B66E-D78E-4080-842E-DC05E1E6DCF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Retention:</a:t>
            </a:r>
            <a:endParaRPr lang="en-US" smtClean="0"/>
          </a:p>
          <a:p>
            <a:pPr eaLnBrk="1" hangingPunct="1">
              <a:spcBef>
                <a:spcPct val="0"/>
              </a:spcBef>
              <a:buFontTx/>
              <a:buChar char="•"/>
            </a:pPr>
            <a:r>
              <a:rPr lang="en-US" smtClean="0"/>
              <a:t>Although the convention permits the retention of some cluster munitions and submunitions for training and development purposes, most stockpilers thus far have chosen not to retain any, including Afghanistan, Angola, Austria, Colombia, Honduras, Moldova, Montenegro, Norway, Portugal, and Slovenia.  </a:t>
            </a:r>
          </a:p>
          <a:p>
            <a:pPr eaLnBrk="1" hangingPunct="1">
              <a:spcBef>
                <a:spcPct val="0"/>
              </a:spcBef>
              <a:buFontTx/>
              <a:buChar char="•"/>
            </a:pPr>
            <a:r>
              <a:rPr lang="en-US" smtClean="0"/>
              <a:t>Belgium, France, and Spain have indicated they each intend to keep hundreds of cluster munitions and more than 20,000 submunitions.  </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31D9C-994D-49FB-8702-1B447495A0E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0256C9-3CEF-4516-B267-CF805D897422}"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5B23E-DFEE-417A-AFA6-A4F87BC9BF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F6B7C7-A0B4-4A3C-845D-16CD1CBE6859}"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E0113-0498-4987-926A-94E8E0E480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4B1E2-2E6E-45A3-A284-529996AEA99C}"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FE241-41C5-4C83-98A6-3F73050D7D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689151-6206-40DE-95D6-9DAEFD34E053}"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421B69-6D34-48BC-9EDF-6F76135F78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2903C9-5B31-4849-84BD-86123337F045}"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36E9A-C466-4679-BC95-65F9B64DFA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DBBFD7-A63D-4D94-97C8-4BBA9816947A}"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84F0E-E991-4DEF-BFCA-849097EEE3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05B336-9887-44F1-8180-908DDE8D78A4}" type="datetimeFigureOut">
              <a:rPr lang="en-US"/>
              <a:pPr>
                <a:defRPr/>
              </a:pPr>
              <a:t>10/28/2010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5CE80C-EEC9-408D-A84A-9BDEE90DF0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0FC71C-C6A3-4F40-810F-61893A4C8249}" type="datetimeFigureOut">
              <a:rPr lang="en-US"/>
              <a:pPr>
                <a:defRPr/>
              </a:pPr>
              <a:t>10/28/2010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86F935-F8D3-4BC3-8D98-B6E73CA7BC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BF6213-937E-466C-948D-73D1177A36DF}" type="datetimeFigureOut">
              <a:rPr lang="en-US"/>
              <a:pPr>
                <a:defRPr/>
              </a:pPr>
              <a:t>10/28/2010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A78E63-3168-4FF6-AF0D-807BD8623C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2EB94-4E5A-4952-B3E2-5B7DC1F9BA5E}"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E52F4-0816-46D6-B9A9-22FFC99432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A40E6-3061-4836-BD4E-E8A5DC3693F6}"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267F7F-915E-4145-8496-0CAB7F9950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alphaModFix amt="30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F0F9CA-DD38-4591-AE37-C30E42BA8CE7}" type="datetimeFigureOut">
              <a:rPr lang="en-US"/>
              <a:pPr>
                <a:defRPr/>
              </a:pPr>
              <a:t>10/28/2010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6CF315-DE11-41AF-A64C-81BFAD4129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 Antiqua" pitchFamily="18" charset="0"/>
        </a:defRPr>
      </a:lvl2pPr>
      <a:lvl3pPr algn="ctr" rtl="0" eaLnBrk="0" fontAlgn="base" hangingPunct="0">
        <a:spcBef>
          <a:spcPct val="0"/>
        </a:spcBef>
        <a:spcAft>
          <a:spcPct val="0"/>
        </a:spcAft>
        <a:defRPr sz="4400">
          <a:solidFill>
            <a:schemeClr val="tx1"/>
          </a:solidFill>
          <a:latin typeface="Book Antiqua" pitchFamily="18" charset="0"/>
        </a:defRPr>
      </a:lvl3pPr>
      <a:lvl4pPr algn="ctr" rtl="0" eaLnBrk="0" fontAlgn="base" hangingPunct="0">
        <a:spcBef>
          <a:spcPct val="0"/>
        </a:spcBef>
        <a:spcAft>
          <a:spcPct val="0"/>
        </a:spcAft>
        <a:defRPr sz="4400">
          <a:solidFill>
            <a:schemeClr val="tx1"/>
          </a:solidFill>
          <a:latin typeface="Book Antiqua" pitchFamily="18" charset="0"/>
        </a:defRPr>
      </a:lvl4pPr>
      <a:lvl5pPr algn="ctr" rtl="0" eaLnBrk="0" fontAlgn="base" hangingPunct="0">
        <a:spcBef>
          <a:spcPct val="0"/>
        </a:spcBef>
        <a:spcAft>
          <a:spcPct val="0"/>
        </a:spcAft>
        <a:defRPr sz="4400">
          <a:solidFill>
            <a:schemeClr val="tx1"/>
          </a:solidFill>
          <a:latin typeface="Book Antiqua" pitchFamily="18" charset="0"/>
        </a:defRPr>
      </a:lvl5pPr>
      <a:lvl6pPr marL="457200" algn="ctr" rtl="0" fontAlgn="base">
        <a:spcBef>
          <a:spcPct val="0"/>
        </a:spcBef>
        <a:spcAft>
          <a:spcPct val="0"/>
        </a:spcAft>
        <a:defRPr sz="4400">
          <a:solidFill>
            <a:schemeClr val="tx1"/>
          </a:solidFill>
          <a:latin typeface="Book Antiqua" pitchFamily="18" charset="0"/>
        </a:defRPr>
      </a:lvl6pPr>
      <a:lvl7pPr marL="914400" algn="ctr" rtl="0" fontAlgn="base">
        <a:spcBef>
          <a:spcPct val="0"/>
        </a:spcBef>
        <a:spcAft>
          <a:spcPct val="0"/>
        </a:spcAft>
        <a:defRPr sz="4400">
          <a:solidFill>
            <a:schemeClr val="tx1"/>
          </a:solidFill>
          <a:latin typeface="Book Antiqua" pitchFamily="18" charset="0"/>
        </a:defRPr>
      </a:lvl7pPr>
      <a:lvl8pPr marL="1371600" algn="ctr" rtl="0" fontAlgn="base">
        <a:spcBef>
          <a:spcPct val="0"/>
        </a:spcBef>
        <a:spcAft>
          <a:spcPct val="0"/>
        </a:spcAft>
        <a:defRPr sz="4400">
          <a:solidFill>
            <a:schemeClr val="tx1"/>
          </a:solidFill>
          <a:latin typeface="Book Antiqua" pitchFamily="18" charset="0"/>
        </a:defRPr>
      </a:lvl8pPr>
      <a:lvl9pPr marL="1828800" algn="ctr" rtl="0" fontAlgn="base">
        <a:spcBef>
          <a:spcPct val="0"/>
        </a:spcBef>
        <a:spcAft>
          <a:spcPct val="0"/>
        </a:spcAft>
        <a:defRPr sz="4400">
          <a:solidFill>
            <a:schemeClr val="tx1"/>
          </a:solidFill>
          <a:latin typeface="Book Antiqu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 Image.jpg"/>
          <p:cNvPicPr>
            <a:picLocks noChangeAspect="1"/>
          </p:cNvPicPr>
          <p:nvPr/>
        </p:nvPicPr>
        <p:blipFill>
          <a:blip r:embed="rId3" cstate="screen"/>
          <a:stretch>
            <a:fillRect/>
          </a:stretch>
        </p:blipFill>
        <p:spPr>
          <a:xfrm rot="21089410">
            <a:off x="2262188" y="622300"/>
            <a:ext cx="3978275" cy="5510213"/>
          </a:xfrm>
          <a:prstGeom prst="rect">
            <a:avLst/>
          </a:prstGeom>
          <a:effectLst>
            <a:outerShdw blurRad="50800" dist="203200" dir="2700000" algn="tl" rotWithShape="0">
              <a:prstClr val="black">
                <a:alpha val="40000"/>
              </a:prstClr>
            </a:outerShdw>
          </a:effectLst>
        </p:spPr>
      </p:pic>
      <p:pic>
        <p:nvPicPr>
          <p:cNvPr id="2051" name="Picture 4" descr="MonitorLogoFinal_RGB-Transparent.png"/>
          <p:cNvPicPr>
            <a:picLocks noChangeAspect="1"/>
          </p:cNvPicPr>
          <p:nvPr/>
        </p:nvPicPr>
        <p:blipFill>
          <a:blip r:embed="rId4" cstate="screen"/>
          <a:srcRect/>
          <a:stretch>
            <a:fillRect/>
          </a:stretch>
        </p:blipFill>
        <p:spPr bwMode="auto">
          <a:xfrm>
            <a:off x="6227763" y="260350"/>
            <a:ext cx="2767012" cy="720725"/>
          </a:xfrm>
          <a:prstGeom prst="rect">
            <a:avLst/>
          </a:prstGeom>
          <a:noFill/>
          <a:ln w="9525">
            <a:noFill/>
            <a:miter lim="800000"/>
            <a:headEnd/>
            <a:tailEnd/>
          </a:ln>
        </p:spPr>
      </p:pic>
      <p:pic>
        <p:nvPicPr>
          <p:cNvPr id="2052" name="Picture 5" descr="CMC logo transparent1.png"/>
          <p:cNvPicPr>
            <a:picLocks noChangeAspect="1"/>
          </p:cNvPicPr>
          <p:nvPr/>
        </p:nvPicPr>
        <p:blipFill>
          <a:blip r:embed="rId5" cstate="screen"/>
          <a:srcRect/>
          <a:stretch>
            <a:fillRect/>
          </a:stretch>
        </p:blipFill>
        <p:spPr bwMode="auto">
          <a:xfrm>
            <a:off x="323850" y="4797425"/>
            <a:ext cx="1797050"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0" y="4724400"/>
            <a:ext cx="8424863" cy="1008063"/>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2800" dirty="0" smtClean="0">
                <a:solidFill>
                  <a:srgbClr val="897E69"/>
                </a:solidFill>
              </a:rPr>
              <a:t>17 countries continue to produce, or reserve the right to produce cluster munitions</a:t>
            </a:r>
            <a:endParaRPr lang="en-CA" sz="2600" dirty="0" smtClean="0">
              <a:solidFill>
                <a:srgbClr val="897E69"/>
              </a:solidFill>
            </a:endParaRPr>
          </a:p>
          <a:p>
            <a:pPr algn="l" eaLnBrk="1" fontAlgn="auto" hangingPunct="1">
              <a:spcAft>
                <a:spcPts val="0"/>
              </a:spcAft>
              <a:buFont typeface="Arial" pitchFamily="34" charset="0"/>
              <a:buNone/>
              <a:defRPr/>
            </a:pPr>
            <a:endParaRPr lang="en-US" sz="2600" dirty="0"/>
          </a:p>
        </p:txBody>
      </p:sp>
      <p:grpSp>
        <p:nvGrpSpPr>
          <p:cNvPr id="11267" name="Group 14"/>
          <p:cNvGrpSpPr>
            <a:grpSpLocks/>
          </p:cNvGrpSpPr>
          <p:nvPr/>
        </p:nvGrpSpPr>
        <p:grpSpPr bwMode="auto">
          <a:xfrm>
            <a:off x="0" y="0"/>
            <a:ext cx="9144000" cy="1268413"/>
            <a:chOff x="0" y="0"/>
            <a:chExt cx="9144000" cy="1268760"/>
          </a:xfrm>
        </p:grpSpPr>
        <p:pic>
          <p:nvPicPr>
            <p:cNvPr id="11275"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1276"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Production</a:t>
              </a:r>
              <a:endParaRPr lang="en-US" sz="3300" b="1">
                <a:solidFill>
                  <a:srgbClr val="FFFFFF"/>
                </a:solidFill>
              </a:endParaRPr>
            </a:p>
          </p:txBody>
        </p:sp>
      </p:grpSp>
      <p:sp>
        <p:nvSpPr>
          <p:cNvPr id="11268" name="Subtitle 2"/>
          <p:cNvSpPr txBox="1">
            <a:spLocks/>
          </p:cNvSpPr>
          <p:nvPr/>
        </p:nvSpPr>
        <p:spPr bwMode="auto">
          <a:xfrm>
            <a:off x="468313" y="1341438"/>
            <a:ext cx="3743325" cy="574675"/>
          </a:xfrm>
          <a:prstGeom prst="rect">
            <a:avLst/>
          </a:prstGeom>
          <a:noFill/>
          <a:ln w="9525">
            <a:noFill/>
            <a:miter lim="800000"/>
            <a:headEnd/>
            <a:tailEnd/>
          </a:ln>
        </p:spPr>
        <p:txBody>
          <a:bodyPr/>
          <a:lstStyle/>
          <a:p>
            <a:r>
              <a:rPr lang="en-US" sz="1600">
                <a:solidFill>
                  <a:srgbClr val="5C5546"/>
                </a:solidFill>
                <a:sym typeface="Wingdings 3" pitchFamily="18" charset="2"/>
              </a:rPr>
              <a:t></a:t>
            </a:r>
            <a:r>
              <a:rPr lang="en-US" sz="1600">
                <a:solidFill>
                  <a:srgbClr val="5C5546"/>
                </a:solidFill>
              </a:rPr>
              <a:t>Turkish campaigners call on their government to join the convention. </a:t>
            </a:r>
          </a:p>
        </p:txBody>
      </p:sp>
      <p:sp>
        <p:nvSpPr>
          <p:cNvPr id="11269" name="Text Box 5"/>
          <p:cNvSpPr txBox="1">
            <a:spLocks noChangeArrowheads="1"/>
          </p:cNvSpPr>
          <p:nvPr/>
        </p:nvSpPr>
        <p:spPr bwMode="auto">
          <a:xfrm rot="-5400000">
            <a:off x="-695325" y="3222625"/>
            <a:ext cx="2232025" cy="339725"/>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IMFT, August 2010 </a:t>
            </a:r>
            <a:endParaRPr lang="en-US" sz="1500">
              <a:solidFill>
                <a:srgbClr val="5C5546"/>
              </a:solidFill>
            </a:endParaRPr>
          </a:p>
        </p:txBody>
      </p:sp>
      <p:sp>
        <p:nvSpPr>
          <p:cNvPr id="11270" name="Subtitle 2"/>
          <p:cNvSpPr txBox="1">
            <a:spLocks/>
          </p:cNvSpPr>
          <p:nvPr/>
        </p:nvSpPr>
        <p:spPr bwMode="auto">
          <a:xfrm>
            <a:off x="4572000" y="1484313"/>
            <a:ext cx="4176713" cy="3240087"/>
          </a:xfrm>
          <a:prstGeom prst="rect">
            <a:avLst/>
          </a:prstGeom>
          <a:solidFill>
            <a:schemeClr val="bg2">
              <a:alpha val="54901"/>
            </a:schemeClr>
          </a:solidFill>
          <a:ln w="9525">
            <a:noFill/>
            <a:miter lim="800000"/>
            <a:headEnd/>
            <a:tailEnd/>
          </a:ln>
        </p:spPr>
        <p:txBody>
          <a:bodyPr/>
          <a:lstStyle/>
          <a:p>
            <a:pPr>
              <a:buFont typeface="Wingdings" pitchFamily="2" charset="2"/>
              <a:buChar char="§"/>
            </a:pPr>
            <a:endParaRPr lang="en-US" sz="1000">
              <a:solidFill>
                <a:srgbClr val="897E69"/>
              </a:solidFill>
            </a:endParaRPr>
          </a:p>
          <a:p>
            <a:pPr>
              <a:buFont typeface="Wingdings" pitchFamily="2" charset="2"/>
              <a:buChar char="§"/>
            </a:pPr>
            <a:r>
              <a:rPr lang="en-CA" sz="2800">
                <a:solidFill>
                  <a:srgbClr val="897E69"/>
                </a:solidFill>
              </a:rPr>
              <a:t>34 states have developed or produced cluster munitions</a:t>
            </a:r>
          </a:p>
          <a:p>
            <a:pPr>
              <a:buFont typeface="Wingdings" pitchFamily="2" charset="2"/>
              <a:buChar char="§"/>
            </a:pPr>
            <a:endParaRPr lang="en-US" sz="1000">
              <a:solidFill>
                <a:srgbClr val="897E69"/>
              </a:solidFill>
            </a:endParaRPr>
          </a:p>
          <a:p>
            <a:pPr>
              <a:buFont typeface="Wingdings" pitchFamily="2" charset="2"/>
              <a:buChar char="§"/>
            </a:pPr>
            <a:r>
              <a:rPr lang="en-US" sz="2800">
                <a:solidFill>
                  <a:srgbClr val="897E69"/>
                </a:solidFill>
              </a:rPr>
              <a:t>15 former producers have signed or ratified the convention</a:t>
            </a:r>
            <a:endParaRPr lang="en-US" sz="1000">
              <a:solidFill>
                <a:srgbClr val="897E69"/>
              </a:solidFill>
            </a:endParaRPr>
          </a:p>
        </p:txBody>
      </p:sp>
      <p:pic>
        <p:nvPicPr>
          <p:cNvPr id="18" name="Picture 17" descr="Major Findings-1.jpg"/>
          <p:cNvPicPr>
            <a:picLocks noChangeAspect="1"/>
          </p:cNvPicPr>
          <p:nvPr/>
        </p:nvPicPr>
        <p:blipFill>
          <a:blip r:embed="rId4" cstate="screen"/>
          <a:stretch>
            <a:fillRect/>
          </a:stretch>
        </p:blipFill>
        <p:spPr>
          <a:xfrm>
            <a:off x="611188" y="1965325"/>
            <a:ext cx="3744912" cy="2489200"/>
          </a:xfrm>
          <a:prstGeom prst="rect">
            <a:avLst/>
          </a:prstGeom>
          <a:ln w="22225">
            <a:solidFill>
              <a:srgbClr val="5C5546"/>
            </a:solidFill>
          </a:ln>
          <a:effectLst>
            <a:outerShdw blurRad="50800" dist="38100" dir="8100000" algn="tr" rotWithShape="0">
              <a:prstClr val="black">
                <a:alpha val="40000"/>
              </a:prstClr>
            </a:outerShdw>
          </a:effectLst>
        </p:spPr>
      </p:pic>
      <p:grpSp>
        <p:nvGrpSpPr>
          <p:cNvPr id="11272" name="Group 14"/>
          <p:cNvGrpSpPr>
            <a:grpSpLocks/>
          </p:cNvGrpSpPr>
          <p:nvPr/>
        </p:nvGrpSpPr>
        <p:grpSpPr bwMode="auto">
          <a:xfrm>
            <a:off x="107950" y="5876925"/>
            <a:ext cx="8928100" cy="936625"/>
            <a:chOff x="107505" y="5877272"/>
            <a:chExt cx="8928991" cy="936104"/>
          </a:xfrm>
        </p:grpSpPr>
        <p:pic>
          <p:nvPicPr>
            <p:cNvPr id="11273" name="Picture 15"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11274" name="Picture 18"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4"/>
          <p:cNvGrpSpPr>
            <a:grpSpLocks/>
          </p:cNvGrpSpPr>
          <p:nvPr/>
        </p:nvGrpSpPr>
        <p:grpSpPr bwMode="auto">
          <a:xfrm>
            <a:off x="0" y="0"/>
            <a:ext cx="9144000" cy="1268413"/>
            <a:chOff x="0" y="0"/>
            <a:chExt cx="9144000" cy="1268760"/>
          </a:xfrm>
        </p:grpSpPr>
        <p:pic>
          <p:nvPicPr>
            <p:cNvPr id="12297"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2298"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Production</a:t>
              </a:r>
              <a:endParaRPr lang="en-US" sz="3300" b="1">
                <a:solidFill>
                  <a:srgbClr val="FFFFFF"/>
                </a:solidFill>
              </a:endParaRPr>
            </a:p>
          </p:txBody>
        </p:sp>
      </p:grpSp>
      <p:graphicFrame>
        <p:nvGraphicFramePr>
          <p:cNvPr id="16" name="Table 15"/>
          <p:cNvGraphicFramePr>
            <a:graphicFrameLocks noGrp="1"/>
          </p:cNvGraphicFramePr>
          <p:nvPr/>
        </p:nvGraphicFramePr>
        <p:xfrm>
          <a:off x="683567" y="2060847"/>
          <a:ext cx="7324722" cy="2969022"/>
        </p:xfrm>
        <a:graphic>
          <a:graphicData uri="http://schemas.openxmlformats.org/drawingml/2006/table">
            <a:tbl>
              <a:tblPr firstRow="1">
                <a:tableStyleId>{08FB837D-C827-4EFA-A057-4D05807E0F7C}</a:tableStyleId>
              </a:tblPr>
              <a:tblGrid>
                <a:gridCol w="2049716"/>
                <a:gridCol w="1733216"/>
                <a:gridCol w="1733216"/>
                <a:gridCol w="1808574"/>
              </a:tblGrid>
              <a:tr h="292574">
                <a:tc gridSpan="2">
                  <a:txBody>
                    <a:bodyPr/>
                    <a:lstStyle/>
                    <a:p>
                      <a:pPr algn="ctr">
                        <a:spcAft>
                          <a:spcPts val="0"/>
                        </a:spcAft>
                      </a:pPr>
                      <a:r>
                        <a:rPr lang="en-US" sz="1600" b="1" dirty="0">
                          <a:solidFill>
                            <a:srgbClr val="827B70"/>
                          </a:solidFill>
                          <a:latin typeface="+mn-lt"/>
                        </a:rPr>
                        <a:t>States Parties and Signatories</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lnB w="28575" cap="flat" cmpd="sng" algn="ctr">
                      <a:solidFill>
                        <a:srgbClr val="827B7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en-US" sz="1600" b="1" dirty="0">
                          <a:solidFill>
                            <a:srgbClr val="827B70"/>
                          </a:solidFill>
                          <a:latin typeface="+mn-lt"/>
                        </a:rPr>
                        <a:t>Non-Signatories</a:t>
                      </a:r>
                      <a:endParaRPr lang="en-US" sz="1600" b="1" dirty="0">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lnB w="28575" cap="flat" cmpd="sng" algn="ctr">
                      <a:solidFill>
                        <a:srgbClr val="827B70"/>
                      </a:solidFill>
                      <a:prstDash val="solid"/>
                      <a:round/>
                      <a:headEnd type="none" w="med" len="med"/>
                      <a:tailEnd type="none" w="med" len="med"/>
                    </a:lnB>
                  </a:tcPr>
                </a:tc>
                <a:tc hMerge="1">
                  <a:txBody>
                    <a:bodyPr/>
                    <a:lstStyle/>
                    <a:p>
                      <a:endParaRPr lang="en-US"/>
                    </a:p>
                  </a:txBody>
                  <a:tcPr/>
                </a:tc>
              </a:tr>
              <a:tr h="265976">
                <a:tc>
                  <a:txBody>
                    <a:bodyPr/>
                    <a:lstStyle/>
                    <a:p>
                      <a:pPr algn="ctr">
                        <a:spcAft>
                          <a:spcPts val="0"/>
                        </a:spcAft>
                      </a:pPr>
                      <a:r>
                        <a:rPr lang="en-US" sz="1600" b="1" dirty="0">
                          <a:solidFill>
                            <a:srgbClr val="827B70"/>
                          </a:solidFill>
                          <a:latin typeface="+mn-lt"/>
                        </a:rPr>
                        <a:t>Australia</a:t>
                      </a:r>
                      <a:endParaRPr lang="en-US" sz="1600" b="1" dirty="0">
                        <a:solidFill>
                          <a:srgbClr val="827B70"/>
                        </a:solidFill>
                        <a:latin typeface="+mn-lt"/>
                        <a:ea typeface="Calibri"/>
                        <a:cs typeface="Times New Roman"/>
                      </a:endParaRPr>
                    </a:p>
                  </a:txBody>
                  <a:tcPr marL="68580" marR="68580" marT="0" marB="0">
                    <a:lnT w="28575" cap="flat" cmpd="sng" algn="ctr">
                      <a:solidFill>
                        <a:srgbClr val="827B70"/>
                      </a:solidFill>
                      <a:prstDash val="solid"/>
                      <a:round/>
                      <a:headEnd type="none" w="med" len="med"/>
                      <a:tailEnd type="none" w="med" len="med"/>
                    </a:lnT>
                  </a:tcPr>
                </a:tc>
                <a:tc>
                  <a:txBody>
                    <a:bodyPr/>
                    <a:lstStyle/>
                    <a:p>
                      <a:pPr algn="ctr">
                        <a:spcAft>
                          <a:spcPts val="0"/>
                        </a:spcAft>
                      </a:pPr>
                      <a:r>
                        <a:rPr lang="en-US" sz="1600" b="1" dirty="0">
                          <a:solidFill>
                            <a:srgbClr val="827B70"/>
                          </a:solidFill>
                          <a:latin typeface="+mn-lt"/>
                        </a:rPr>
                        <a:t>Japan</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lnT w="28575" cap="flat" cmpd="sng" algn="ctr">
                      <a:solidFill>
                        <a:srgbClr val="827B70"/>
                      </a:solidFill>
                      <a:prstDash val="solid"/>
                      <a:round/>
                      <a:headEnd type="none" w="med" len="med"/>
                      <a:tailEnd type="none" w="med" len="med"/>
                    </a:lnT>
                  </a:tcPr>
                </a:tc>
                <a:tc>
                  <a:txBody>
                    <a:bodyPr/>
                    <a:lstStyle/>
                    <a:p>
                      <a:pPr algn="ctr">
                        <a:spcAft>
                          <a:spcPts val="0"/>
                        </a:spcAft>
                      </a:pPr>
                      <a:r>
                        <a:rPr lang="en-US" sz="1600" b="1" i="1" dirty="0">
                          <a:solidFill>
                            <a:srgbClr val="827B70"/>
                          </a:solidFill>
                          <a:latin typeface="+mn-lt"/>
                        </a:rPr>
                        <a:t>Argentina</a:t>
                      </a:r>
                      <a:endParaRPr lang="en-US" sz="1600" b="1" i="1" dirty="0">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lnT w="28575" cap="flat" cmpd="sng" algn="ctr">
                      <a:solidFill>
                        <a:srgbClr val="827B70"/>
                      </a:solidFill>
                      <a:prstDash val="solid"/>
                      <a:round/>
                      <a:headEnd type="none" w="med" len="med"/>
                      <a:tailEnd type="none" w="med" len="med"/>
                    </a:lnT>
                  </a:tcPr>
                </a:tc>
                <a:tc>
                  <a:txBody>
                    <a:bodyPr/>
                    <a:lstStyle/>
                    <a:p>
                      <a:pPr algn="ctr">
                        <a:spcAft>
                          <a:spcPts val="0"/>
                        </a:spcAft>
                      </a:pPr>
                      <a:r>
                        <a:rPr lang="en-US" sz="1600" b="1" dirty="0">
                          <a:solidFill>
                            <a:srgbClr val="827B70"/>
                          </a:solidFill>
                          <a:latin typeface="+mn-lt"/>
                        </a:rPr>
                        <a:t>Pakistan</a:t>
                      </a:r>
                      <a:endParaRPr lang="en-US" sz="1600" b="1" dirty="0">
                        <a:solidFill>
                          <a:srgbClr val="827B70"/>
                        </a:solidFill>
                        <a:latin typeface="+mn-lt"/>
                        <a:ea typeface="Calibri"/>
                        <a:cs typeface="Times New Roman"/>
                      </a:endParaRPr>
                    </a:p>
                  </a:txBody>
                  <a:tcPr marL="68580" marR="68580" marT="0" marB="0">
                    <a:lnT w="28575" cap="flat" cmpd="sng" algn="ctr">
                      <a:solidFill>
                        <a:srgbClr val="827B70"/>
                      </a:solidFill>
                      <a:prstDash val="solid"/>
                      <a:round/>
                      <a:headEnd type="none" w="med" len="med"/>
                      <a:tailEnd type="none" w="med" len="med"/>
                    </a:lnT>
                  </a:tcPr>
                </a:tc>
              </a:tr>
              <a:tr h="265976">
                <a:tc>
                  <a:txBody>
                    <a:bodyPr/>
                    <a:lstStyle/>
                    <a:p>
                      <a:pPr algn="ctr">
                        <a:spcAft>
                          <a:spcPts val="0"/>
                        </a:spcAft>
                      </a:pPr>
                      <a:r>
                        <a:rPr lang="en-US" sz="1600" b="1" dirty="0">
                          <a:solidFill>
                            <a:srgbClr val="827B70"/>
                          </a:solidFill>
                          <a:latin typeface="+mn-lt"/>
                        </a:rPr>
                        <a:t>Belgium</a:t>
                      </a:r>
                      <a:endParaRPr lang="en-US" sz="1600" b="1" dirty="0">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Netherlands</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Brazil</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Poland</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r>
                        <a:rPr lang="en-US" sz="1600" b="1">
                          <a:solidFill>
                            <a:srgbClr val="827B70"/>
                          </a:solidFill>
                          <a:latin typeface="+mn-lt"/>
                        </a:rPr>
                        <a:t>BiH</a:t>
                      </a: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South Africa</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dirty="0">
                          <a:solidFill>
                            <a:srgbClr val="827B70"/>
                          </a:solidFill>
                          <a:latin typeface="+mn-lt"/>
                        </a:rPr>
                        <a:t>China</a:t>
                      </a:r>
                      <a:endParaRPr lang="en-US" sz="1600" b="1" dirty="0">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Romania</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r>
                        <a:rPr lang="en-US" sz="1600" b="1">
                          <a:solidFill>
                            <a:srgbClr val="827B70"/>
                          </a:solidFill>
                          <a:latin typeface="+mn-lt"/>
                        </a:rPr>
                        <a:t>Chile</a:t>
                      </a: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Spain</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dirty="0">
                          <a:solidFill>
                            <a:srgbClr val="827B70"/>
                          </a:solidFill>
                          <a:latin typeface="+mn-lt"/>
                        </a:rPr>
                        <a:t>Egypt</a:t>
                      </a:r>
                      <a:endParaRPr lang="en-US" sz="1600" b="1" dirty="0">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Russia</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r>
                        <a:rPr lang="en-US" sz="1600" b="1">
                          <a:solidFill>
                            <a:srgbClr val="827B70"/>
                          </a:solidFill>
                          <a:latin typeface="+mn-lt"/>
                        </a:rPr>
                        <a:t>France</a:t>
                      </a: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Sweden</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Greece</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i="1" dirty="0">
                          <a:solidFill>
                            <a:srgbClr val="827B70"/>
                          </a:solidFill>
                          <a:latin typeface="+mn-lt"/>
                        </a:rPr>
                        <a:t>Serbia</a:t>
                      </a:r>
                      <a:endParaRPr lang="en-US" sz="1600" b="1" i="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r>
                        <a:rPr lang="en-US" sz="1600" b="1">
                          <a:solidFill>
                            <a:srgbClr val="827B70"/>
                          </a:solidFill>
                          <a:latin typeface="+mn-lt"/>
                        </a:rPr>
                        <a:t>Germany</a:t>
                      </a: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Switzerland</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India</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Singapore</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r>
                        <a:rPr lang="en-US" sz="1600" b="1">
                          <a:solidFill>
                            <a:srgbClr val="827B70"/>
                          </a:solidFill>
                          <a:latin typeface="+mn-lt"/>
                        </a:rPr>
                        <a:t>Iraq</a:t>
                      </a: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r>
                        <a:rPr lang="en-US" sz="1600" b="1" dirty="0">
                          <a:solidFill>
                            <a:srgbClr val="827B70"/>
                          </a:solidFill>
                          <a:latin typeface="+mn-lt"/>
                        </a:rPr>
                        <a:t>UK</a:t>
                      </a: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Iran</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Slovakia</a:t>
                      </a:r>
                      <a:endParaRPr lang="en-US" sz="1600" b="1" dirty="0">
                        <a:solidFill>
                          <a:srgbClr val="827B70"/>
                        </a:solidFill>
                        <a:latin typeface="+mn-lt"/>
                        <a:ea typeface="Calibri"/>
                        <a:cs typeface="Times New Roman"/>
                      </a:endParaRPr>
                    </a:p>
                  </a:txBody>
                  <a:tcPr marL="68580" marR="68580" marT="0" marB="0"/>
                </a:tc>
              </a:tr>
              <a:tr h="26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827B70"/>
                          </a:solidFill>
                          <a:latin typeface="+mn-lt"/>
                        </a:rPr>
                        <a:t>Italy</a:t>
                      </a:r>
                      <a:endParaRPr lang="en-US" sz="1600" b="1" dirty="0" smtClean="0">
                        <a:solidFill>
                          <a:srgbClr val="827B70"/>
                        </a:solidFill>
                        <a:latin typeface="+mn-lt"/>
                        <a:ea typeface="Calibri"/>
                        <a:cs typeface="Times New Roman"/>
                      </a:endParaRPr>
                    </a:p>
                  </a:txBody>
                  <a:tcPr marL="68580" marR="68580" marT="0" marB="0"/>
                </a:tc>
                <a:tc>
                  <a:txBody>
                    <a:bodyPr/>
                    <a:lstStyle/>
                    <a:p>
                      <a:endParaRPr lang="en-US" dirty="0"/>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Israel</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Turkey</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endParaRPr lang="en-US" sz="1600" b="1">
                        <a:solidFill>
                          <a:srgbClr val="827B70"/>
                        </a:solidFill>
                        <a:latin typeface="+mn-lt"/>
                        <a:ea typeface="Calibri"/>
                        <a:cs typeface="Times New Roman"/>
                      </a:endParaRPr>
                    </a:p>
                  </a:txBody>
                  <a:tcPr marL="68580" marR="68580" marT="0" marB="0"/>
                </a:tc>
                <a:tc>
                  <a:txBody>
                    <a:bodyPr/>
                    <a:lstStyle/>
                    <a:p>
                      <a:pPr algn="ctr">
                        <a:spcAft>
                          <a:spcPts val="0"/>
                        </a:spcAft>
                      </a:pP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algn="ctr">
                        <a:spcAft>
                          <a:spcPts val="0"/>
                        </a:spcAft>
                      </a:pPr>
                      <a:r>
                        <a:rPr lang="en-US" sz="1600" b="1">
                          <a:solidFill>
                            <a:srgbClr val="827B70"/>
                          </a:solidFill>
                          <a:latin typeface="+mn-lt"/>
                        </a:rPr>
                        <a:t>North Korea</a:t>
                      </a:r>
                      <a:endParaRPr lang="en-US" sz="1600" b="1">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pPr algn="ctr">
                        <a:spcAft>
                          <a:spcPts val="0"/>
                        </a:spcAft>
                      </a:pPr>
                      <a:r>
                        <a:rPr lang="en-US" sz="1600" b="1" dirty="0">
                          <a:solidFill>
                            <a:srgbClr val="827B70"/>
                          </a:solidFill>
                          <a:latin typeface="+mn-lt"/>
                        </a:rPr>
                        <a:t>US</a:t>
                      </a:r>
                      <a:endParaRPr lang="en-US" sz="1600" b="1" dirty="0">
                        <a:solidFill>
                          <a:srgbClr val="827B70"/>
                        </a:solidFill>
                        <a:latin typeface="+mn-lt"/>
                        <a:ea typeface="Calibri"/>
                        <a:cs typeface="Times New Roman"/>
                      </a:endParaRPr>
                    </a:p>
                  </a:txBody>
                  <a:tcPr marL="68580" marR="68580" marT="0" marB="0"/>
                </a:tc>
              </a:tr>
              <a:tr h="265976">
                <a:tc>
                  <a:txBody>
                    <a:bodyPr/>
                    <a:lstStyle/>
                    <a:p>
                      <a:pPr algn="ctr">
                        <a:spcAft>
                          <a:spcPts val="0"/>
                        </a:spcAft>
                      </a:pPr>
                      <a:endParaRPr lang="en-US" sz="1600" b="1" dirty="0">
                        <a:solidFill>
                          <a:srgbClr val="827B70"/>
                        </a:solidFill>
                        <a:latin typeface="+mn-lt"/>
                        <a:ea typeface="Calibri"/>
                        <a:cs typeface="Times New Roman"/>
                      </a:endParaRPr>
                    </a:p>
                  </a:txBody>
                  <a:tcPr marL="68580" marR="68580" marT="0" marB="0"/>
                </a:tc>
                <a:tc>
                  <a:txBody>
                    <a:bodyPr/>
                    <a:lstStyle/>
                    <a:p>
                      <a:pPr algn="ctr">
                        <a:spcAft>
                          <a:spcPts val="0"/>
                        </a:spcAft>
                      </a:pPr>
                      <a:endParaRPr lang="en-US" sz="1600" b="1" dirty="0">
                        <a:solidFill>
                          <a:srgbClr val="827B70"/>
                        </a:solidFill>
                        <a:latin typeface="+mn-lt"/>
                        <a:ea typeface="Calibri"/>
                        <a:cs typeface="Times New Roman"/>
                      </a:endParaRPr>
                    </a:p>
                  </a:txBody>
                  <a:tcPr marL="68580" marR="68580" marT="0" marB="0">
                    <a:lnR w="28575" cap="flat" cmpd="sng" algn="ctr">
                      <a:solidFill>
                        <a:srgbClr val="827B7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827B70"/>
                          </a:solidFill>
                          <a:latin typeface="+mn-lt"/>
                        </a:rPr>
                        <a:t>South Korea</a:t>
                      </a:r>
                      <a:endParaRPr lang="en-US" sz="1600" b="1" dirty="0" smtClean="0">
                        <a:solidFill>
                          <a:srgbClr val="827B70"/>
                        </a:solidFill>
                        <a:latin typeface="+mn-lt"/>
                        <a:ea typeface="Calibri"/>
                        <a:cs typeface="Times New Roman"/>
                      </a:endParaRPr>
                    </a:p>
                  </a:txBody>
                  <a:tcPr marL="68580" marR="68580" marT="0" marB="0">
                    <a:lnL w="28575" cap="flat" cmpd="sng" algn="ctr">
                      <a:solidFill>
                        <a:srgbClr val="827B70"/>
                      </a:solidFill>
                      <a:prstDash val="solid"/>
                      <a:round/>
                      <a:headEnd type="none" w="med" len="med"/>
                      <a:tailEnd type="none" w="med" len="med"/>
                    </a:lnL>
                  </a:tcPr>
                </a:tc>
                <a:tc>
                  <a:txBody>
                    <a:bodyPr/>
                    <a:lstStyle/>
                    <a:p>
                      <a:endParaRPr lang="en-US" dirty="0"/>
                    </a:p>
                  </a:txBody>
                  <a:tcPr marL="68580" marR="68580" marT="0" marB="0"/>
                </a:tc>
              </a:tr>
            </a:tbl>
          </a:graphicData>
        </a:graphic>
      </p:graphicFrame>
      <p:sp>
        <p:nvSpPr>
          <p:cNvPr id="12292" name="Rectangle 18"/>
          <p:cNvSpPr>
            <a:spLocks noChangeArrowheads="1"/>
          </p:cNvSpPr>
          <p:nvPr/>
        </p:nvSpPr>
        <p:spPr bwMode="auto">
          <a:xfrm>
            <a:off x="252413" y="1484313"/>
            <a:ext cx="8639175" cy="431800"/>
          </a:xfrm>
          <a:prstGeom prst="rect">
            <a:avLst/>
          </a:prstGeom>
          <a:noFill/>
          <a:ln w="9525">
            <a:noFill/>
            <a:miter lim="800000"/>
            <a:headEnd/>
            <a:tailEnd/>
          </a:ln>
        </p:spPr>
        <p:txBody>
          <a:bodyPr>
            <a:spAutoFit/>
          </a:bodyPr>
          <a:lstStyle/>
          <a:p>
            <a:r>
              <a:rPr lang="en-US" sz="2200" b="1">
                <a:solidFill>
                  <a:srgbClr val="5C5546"/>
                </a:solidFill>
              </a:rPr>
              <a:t>Countries that have developed or produced cluster munitions</a:t>
            </a:r>
            <a:endParaRPr lang="en-US" sz="2200">
              <a:solidFill>
                <a:srgbClr val="5C5546"/>
              </a:solidFill>
            </a:endParaRPr>
          </a:p>
        </p:txBody>
      </p:sp>
      <p:sp>
        <p:nvSpPr>
          <p:cNvPr id="12293" name="Rectangle 4"/>
          <p:cNvSpPr>
            <a:spLocks noChangeArrowheads="1"/>
          </p:cNvSpPr>
          <p:nvPr/>
        </p:nvSpPr>
        <p:spPr bwMode="auto">
          <a:xfrm>
            <a:off x="684213" y="5245100"/>
            <a:ext cx="7343775" cy="400050"/>
          </a:xfrm>
          <a:prstGeom prst="rect">
            <a:avLst/>
          </a:prstGeom>
          <a:noFill/>
          <a:ln w="9525">
            <a:noFill/>
            <a:miter lim="800000"/>
            <a:headEnd/>
            <a:tailEnd/>
          </a:ln>
        </p:spPr>
        <p:txBody>
          <a:bodyPr anchor="ctr">
            <a:spAutoFit/>
          </a:bodyPr>
          <a:lstStyle/>
          <a:p>
            <a:r>
              <a:rPr lang="en-US" sz="2000" b="1" i="1">
                <a:solidFill>
                  <a:srgbClr val="5C5546"/>
                </a:solidFill>
                <a:latin typeface="Arial Narrow" pitchFamily="34" charset="0"/>
                <a:ea typeface="Calibri" pitchFamily="34" charset="0"/>
                <a:cs typeface="Arial" charset="0"/>
              </a:rPr>
              <a:t>Note: Italics indicate non-signatories that say they no longer produce.</a:t>
            </a:r>
            <a:endParaRPr lang="en-US" sz="2000" b="1">
              <a:solidFill>
                <a:srgbClr val="5C5546"/>
              </a:solidFill>
              <a:ea typeface="Calibri" pitchFamily="34" charset="0"/>
              <a:cs typeface="Arial" charset="0"/>
            </a:endParaRPr>
          </a:p>
        </p:txBody>
      </p:sp>
      <p:grpSp>
        <p:nvGrpSpPr>
          <p:cNvPr id="12294" name="Group 11"/>
          <p:cNvGrpSpPr>
            <a:grpSpLocks/>
          </p:cNvGrpSpPr>
          <p:nvPr/>
        </p:nvGrpSpPr>
        <p:grpSpPr bwMode="auto">
          <a:xfrm>
            <a:off x="107950" y="5876925"/>
            <a:ext cx="8928100" cy="936625"/>
            <a:chOff x="107505" y="5877272"/>
            <a:chExt cx="8928991" cy="936104"/>
          </a:xfrm>
        </p:grpSpPr>
        <p:pic>
          <p:nvPicPr>
            <p:cNvPr id="12295" name="Picture 12"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2296" name="Picture 14"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5" y="4005263"/>
            <a:ext cx="8424863" cy="1800225"/>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2800" dirty="0" smtClean="0">
                <a:solidFill>
                  <a:srgbClr val="897E69"/>
                </a:solidFill>
              </a:rPr>
              <a:t>No reported transfer of cluster munitions in 2009 or the first half of 2010</a:t>
            </a:r>
          </a:p>
          <a:p>
            <a:pPr algn="l" eaLnBrk="1" fontAlgn="auto" hangingPunct="1">
              <a:spcAft>
                <a:spcPts val="0"/>
              </a:spcAft>
              <a:buFont typeface="Wingdings" pitchFamily="2" charset="2"/>
              <a:buChar char="§"/>
              <a:defRPr/>
            </a:pPr>
            <a:r>
              <a:rPr lang="en-CA" sz="2800" dirty="0" smtClean="0">
                <a:solidFill>
                  <a:srgbClr val="897E69"/>
                </a:solidFill>
              </a:rPr>
              <a:t>Two states not party have a moratorium on exports of cluster munitions: Singapore &amp; the United States</a:t>
            </a:r>
            <a:endParaRPr lang="en-CA" sz="2600" dirty="0" smtClean="0">
              <a:solidFill>
                <a:srgbClr val="897E69"/>
              </a:solidFill>
            </a:endParaRPr>
          </a:p>
          <a:p>
            <a:pPr algn="l" eaLnBrk="1" fontAlgn="auto" hangingPunct="1">
              <a:spcAft>
                <a:spcPts val="0"/>
              </a:spcAft>
              <a:buFont typeface="Arial" pitchFamily="34" charset="0"/>
              <a:buNone/>
              <a:defRPr/>
            </a:pPr>
            <a:endParaRPr lang="en-US" sz="2600" dirty="0"/>
          </a:p>
        </p:txBody>
      </p:sp>
      <p:grpSp>
        <p:nvGrpSpPr>
          <p:cNvPr id="13315" name="Group 10"/>
          <p:cNvGrpSpPr>
            <a:grpSpLocks/>
          </p:cNvGrpSpPr>
          <p:nvPr/>
        </p:nvGrpSpPr>
        <p:grpSpPr bwMode="auto">
          <a:xfrm>
            <a:off x="539750" y="5921375"/>
            <a:ext cx="8296275" cy="747713"/>
            <a:chOff x="323529" y="5949280"/>
            <a:chExt cx="8295929" cy="747911"/>
          </a:xfrm>
        </p:grpSpPr>
        <p:pic>
          <p:nvPicPr>
            <p:cNvPr id="13322" name="Picture 3" descr="MonitorLogoFinal_RGB.jpg"/>
            <p:cNvPicPr>
              <a:picLocks noChangeAspect="1"/>
            </p:cNvPicPr>
            <p:nvPr/>
          </p:nvPicPr>
          <p:blipFill>
            <a:blip r:embed="rId3" cstate="screen"/>
            <a:srcRect/>
            <a:stretch>
              <a:fillRect/>
            </a:stretch>
          </p:blipFill>
          <p:spPr bwMode="auto">
            <a:xfrm>
              <a:off x="323529" y="6113012"/>
              <a:ext cx="1584176" cy="412332"/>
            </a:xfrm>
            <a:prstGeom prst="rect">
              <a:avLst/>
            </a:prstGeom>
            <a:noFill/>
            <a:ln w="9525">
              <a:noFill/>
              <a:miter lim="800000"/>
              <a:headEnd/>
              <a:tailEnd/>
            </a:ln>
          </p:spPr>
        </p:pic>
        <p:pic>
          <p:nvPicPr>
            <p:cNvPr id="13323" name="Picture 4" descr="cmc_logo.jpg"/>
            <p:cNvPicPr>
              <a:picLocks noChangeAspect="1"/>
            </p:cNvPicPr>
            <p:nvPr/>
          </p:nvPicPr>
          <p:blipFill>
            <a:blip r:embed="rId4" cstate="screen"/>
            <a:srcRect/>
            <a:stretch>
              <a:fillRect/>
            </a:stretch>
          </p:blipFill>
          <p:spPr bwMode="auto">
            <a:xfrm>
              <a:off x="7812360" y="5949280"/>
              <a:ext cx="807098" cy="747911"/>
            </a:xfrm>
            <a:prstGeom prst="rect">
              <a:avLst/>
            </a:prstGeom>
            <a:noFill/>
            <a:ln w="9525">
              <a:noFill/>
              <a:miter lim="800000"/>
              <a:headEnd/>
              <a:tailEnd/>
            </a:ln>
          </p:spPr>
        </p:pic>
      </p:grpSp>
      <p:grpSp>
        <p:nvGrpSpPr>
          <p:cNvPr id="13316" name="Group 14"/>
          <p:cNvGrpSpPr>
            <a:grpSpLocks/>
          </p:cNvGrpSpPr>
          <p:nvPr/>
        </p:nvGrpSpPr>
        <p:grpSpPr bwMode="auto">
          <a:xfrm>
            <a:off x="0" y="0"/>
            <a:ext cx="9144000" cy="1268413"/>
            <a:chOff x="0" y="0"/>
            <a:chExt cx="9144000" cy="1268760"/>
          </a:xfrm>
        </p:grpSpPr>
        <p:pic>
          <p:nvPicPr>
            <p:cNvPr id="13320" name="Picture 13" descr="colour.jpg"/>
            <p:cNvPicPr>
              <a:picLocks noChangeAspect="1"/>
            </p:cNvPicPr>
            <p:nvPr/>
          </p:nvPicPr>
          <p:blipFill>
            <a:blip r:embed="rId5" cstate="screen"/>
            <a:srcRect/>
            <a:stretch>
              <a:fillRect/>
            </a:stretch>
          </p:blipFill>
          <p:spPr bwMode="auto">
            <a:xfrm>
              <a:off x="0" y="0"/>
              <a:ext cx="9144000" cy="1268760"/>
            </a:xfrm>
            <a:prstGeom prst="rect">
              <a:avLst/>
            </a:prstGeom>
            <a:noFill/>
            <a:ln w="9525">
              <a:noFill/>
              <a:miter lim="800000"/>
              <a:headEnd/>
              <a:tailEnd/>
            </a:ln>
          </p:spPr>
        </p:pic>
        <p:sp>
          <p:nvSpPr>
            <p:cNvPr id="13321"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Transfer</a:t>
              </a:r>
              <a:endParaRPr lang="en-US" sz="3300" b="1">
                <a:solidFill>
                  <a:srgbClr val="FFFFFF"/>
                </a:solidFill>
              </a:endParaRPr>
            </a:p>
          </p:txBody>
        </p:sp>
      </p:grpSp>
      <p:sp>
        <p:nvSpPr>
          <p:cNvPr id="13317" name="Subtitle 2"/>
          <p:cNvSpPr txBox="1">
            <a:spLocks/>
          </p:cNvSpPr>
          <p:nvPr/>
        </p:nvSpPr>
        <p:spPr bwMode="auto">
          <a:xfrm>
            <a:off x="6875463" y="1412875"/>
            <a:ext cx="2017712" cy="2160588"/>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Students in the US begin a 100 day countdown to entry into force of the Convention on Cluster Munitions.</a:t>
            </a:r>
          </a:p>
        </p:txBody>
      </p:sp>
      <p:sp>
        <p:nvSpPr>
          <p:cNvPr id="13318" name="Text Box 5"/>
          <p:cNvSpPr txBox="1">
            <a:spLocks noChangeArrowheads="1"/>
          </p:cNvSpPr>
          <p:nvPr/>
        </p:nvSpPr>
        <p:spPr bwMode="auto">
          <a:xfrm>
            <a:off x="250825" y="3644900"/>
            <a:ext cx="4249738" cy="338138"/>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Nora Sheets, WVCBL/PSALM, May 2010</a:t>
            </a:r>
            <a:endParaRPr lang="en-US" sz="1500">
              <a:solidFill>
                <a:srgbClr val="5C5546"/>
              </a:solidFill>
            </a:endParaRPr>
          </a:p>
        </p:txBody>
      </p:sp>
      <p:pic>
        <p:nvPicPr>
          <p:cNvPr id="15" name="Picture 14" descr="Other areas-1.jpg"/>
          <p:cNvPicPr>
            <a:picLocks noChangeAspect="1"/>
          </p:cNvPicPr>
          <p:nvPr/>
        </p:nvPicPr>
        <p:blipFill>
          <a:blip r:embed="rId6" cstate="screen"/>
          <a:srcRect/>
          <a:stretch>
            <a:fillRect/>
          </a:stretch>
        </p:blipFill>
        <p:spPr>
          <a:xfrm>
            <a:off x="323850" y="1412875"/>
            <a:ext cx="6480175" cy="2160588"/>
          </a:xfrm>
          <a:prstGeom prst="rect">
            <a:avLst/>
          </a:prstGeom>
          <a:ln w="22225" cap="rnd">
            <a:solidFill>
              <a:srgbClr val="5C5546"/>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1484313"/>
            <a:ext cx="8280400" cy="936625"/>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2800" dirty="0" smtClean="0">
                <a:solidFill>
                  <a:srgbClr val="897E69"/>
                </a:solidFill>
              </a:rPr>
              <a:t>“Interoperability” </a:t>
            </a:r>
          </a:p>
          <a:p>
            <a:pPr lvl="1" algn="l" eaLnBrk="1" fontAlgn="auto" hangingPunct="1">
              <a:spcAft>
                <a:spcPts val="0"/>
              </a:spcAft>
              <a:buFont typeface="Arial" pitchFamily="34" charset="0"/>
              <a:buNone/>
              <a:defRPr/>
            </a:pPr>
            <a:r>
              <a:rPr lang="en-CA" sz="2600" dirty="0" smtClean="0">
                <a:solidFill>
                  <a:srgbClr val="897E69"/>
                </a:solidFill>
                <a:sym typeface="Wingdings"/>
              </a:rPr>
              <a:t>A</a:t>
            </a:r>
            <a:r>
              <a:rPr lang="en-CA" sz="2600" dirty="0" smtClean="0">
                <a:solidFill>
                  <a:srgbClr val="897E69"/>
                </a:solidFill>
              </a:rPr>
              <a:t>ddressed in Article 21 of the convention</a:t>
            </a:r>
            <a:endParaRPr lang="en-US" sz="2600" dirty="0"/>
          </a:p>
        </p:txBody>
      </p:sp>
      <p:grpSp>
        <p:nvGrpSpPr>
          <p:cNvPr id="14339" name="Group 14"/>
          <p:cNvGrpSpPr>
            <a:grpSpLocks/>
          </p:cNvGrpSpPr>
          <p:nvPr/>
        </p:nvGrpSpPr>
        <p:grpSpPr bwMode="auto">
          <a:xfrm>
            <a:off x="0" y="0"/>
            <a:ext cx="9144000" cy="1268413"/>
            <a:chOff x="0" y="0"/>
            <a:chExt cx="9144000" cy="1268760"/>
          </a:xfrm>
        </p:grpSpPr>
        <p:pic>
          <p:nvPicPr>
            <p:cNvPr id="14348"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4349"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Interpretive Issues</a:t>
              </a:r>
              <a:endParaRPr lang="en-US" sz="3300" b="1">
                <a:solidFill>
                  <a:srgbClr val="FFFFFF"/>
                </a:solidFill>
              </a:endParaRPr>
            </a:p>
          </p:txBody>
        </p:sp>
      </p:grpSp>
      <p:sp>
        <p:nvSpPr>
          <p:cNvPr id="14340" name="Subtitle 2"/>
          <p:cNvSpPr txBox="1">
            <a:spLocks/>
          </p:cNvSpPr>
          <p:nvPr/>
        </p:nvSpPr>
        <p:spPr bwMode="auto">
          <a:xfrm>
            <a:off x="5580063" y="4581525"/>
            <a:ext cx="3024187" cy="1079500"/>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Campaigners publicize a report on cluster munition investments outside a bank in London.</a:t>
            </a:r>
          </a:p>
        </p:txBody>
      </p:sp>
      <p:sp>
        <p:nvSpPr>
          <p:cNvPr id="14341" name="Text Box 5"/>
          <p:cNvSpPr txBox="1">
            <a:spLocks noChangeArrowheads="1"/>
          </p:cNvSpPr>
          <p:nvPr/>
        </p:nvSpPr>
        <p:spPr bwMode="auto">
          <a:xfrm rot="-5400000">
            <a:off x="6411119" y="3110706"/>
            <a:ext cx="5013325" cy="322263"/>
          </a:xfrm>
          <a:prstGeom prst="rect">
            <a:avLst/>
          </a:prstGeom>
          <a:noFill/>
          <a:ln w="9525">
            <a:noFill/>
            <a:miter lim="800000"/>
            <a:headEnd/>
            <a:tailEnd/>
          </a:ln>
        </p:spPr>
        <p:txBody>
          <a:bodyPr>
            <a:spAutoFit/>
          </a:bodyPr>
          <a:lstStyle/>
          <a:p>
            <a:r>
              <a:rPr lang="en-US" sz="1500">
                <a:solidFill>
                  <a:srgbClr val="5C5546"/>
                </a:solidFill>
                <a:latin typeface="Arial Narrow" pitchFamily="34" charset="0"/>
                <a:cs typeface="Times New Roman" pitchFamily="18" charset="0"/>
              </a:rPr>
              <a:t>©</a:t>
            </a:r>
            <a:r>
              <a:rPr lang="en-US" sz="1500">
                <a:solidFill>
                  <a:srgbClr val="5C5546"/>
                </a:solidFill>
              </a:rPr>
              <a:t> Jeppe Schilder, IKV Pax Christi, 29 October 2009</a:t>
            </a:r>
            <a:endParaRPr lang="en-US" sz="1500">
              <a:solidFill>
                <a:srgbClr val="5C5546"/>
              </a:solidFill>
              <a:latin typeface="Arial Narrow" pitchFamily="34" charset="0"/>
            </a:endParaRPr>
          </a:p>
        </p:txBody>
      </p:sp>
      <p:grpSp>
        <p:nvGrpSpPr>
          <p:cNvPr id="14342" name="Group 15"/>
          <p:cNvGrpSpPr>
            <a:grpSpLocks/>
          </p:cNvGrpSpPr>
          <p:nvPr/>
        </p:nvGrpSpPr>
        <p:grpSpPr bwMode="auto">
          <a:xfrm>
            <a:off x="107950" y="5876925"/>
            <a:ext cx="8928100" cy="936625"/>
            <a:chOff x="107505" y="5877272"/>
            <a:chExt cx="8928991" cy="936104"/>
          </a:xfrm>
        </p:grpSpPr>
        <p:pic>
          <p:nvPicPr>
            <p:cNvPr id="14346" name="Picture 16"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4347" name="Picture 17"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pic>
        <p:nvPicPr>
          <p:cNvPr id="19" name="Picture 18" descr="Ban Policy-10.JPG"/>
          <p:cNvPicPr>
            <a:picLocks noChangeAspect="1"/>
          </p:cNvPicPr>
          <p:nvPr/>
        </p:nvPicPr>
        <p:blipFill>
          <a:blip r:embed="rId6" cstate="screen"/>
          <a:stretch>
            <a:fillRect/>
          </a:stretch>
        </p:blipFill>
        <p:spPr>
          <a:xfrm>
            <a:off x="5724525" y="2565400"/>
            <a:ext cx="3024188" cy="2016125"/>
          </a:xfrm>
          <a:prstGeom prst="rect">
            <a:avLst/>
          </a:prstGeom>
          <a:ln w="22225" cap="rnd">
            <a:solidFill>
              <a:srgbClr val="5C5546"/>
            </a:solidFill>
          </a:ln>
          <a:effectLst>
            <a:outerShdw blurRad="50800" dist="38100" dir="8100000" algn="tr" rotWithShape="0">
              <a:prstClr val="black">
                <a:alpha val="40000"/>
              </a:prstClr>
            </a:outerShdw>
          </a:effectLst>
        </p:spPr>
      </p:pic>
      <p:sp>
        <p:nvSpPr>
          <p:cNvPr id="20" name="Subtitle 2"/>
          <p:cNvSpPr txBox="1">
            <a:spLocks/>
          </p:cNvSpPr>
          <p:nvPr/>
        </p:nvSpPr>
        <p:spPr>
          <a:xfrm>
            <a:off x="395288" y="3357563"/>
            <a:ext cx="5184775" cy="2592387"/>
          </a:xfrm>
          <a:prstGeom prst="rect">
            <a:avLst/>
          </a:prstGeom>
          <a:solidFill>
            <a:schemeClr val="bg2">
              <a:alpha val="55000"/>
            </a:schemeClr>
          </a:solidFill>
        </p:spPr>
        <p:txBody>
          <a:bodyPr/>
          <a:lstStyle/>
          <a:p>
            <a:pPr fontAlgn="auto">
              <a:spcBef>
                <a:spcPct val="20000"/>
              </a:spcBef>
              <a:spcAft>
                <a:spcPts val="0"/>
              </a:spcAft>
              <a:buFont typeface="Wingdings" pitchFamily="2" charset="2"/>
              <a:buChar char="§"/>
              <a:defRPr/>
            </a:pPr>
            <a:endParaRPr lang="en-CA" sz="400" dirty="0">
              <a:solidFill>
                <a:srgbClr val="897E69"/>
              </a:solidFill>
              <a:latin typeface="+mn-lt"/>
            </a:endParaRPr>
          </a:p>
          <a:p>
            <a:pPr lvl="1" fontAlgn="auto">
              <a:spcBef>
                <a:spcPts val="0"/>
              </a:spcBef>
              <a:spcAft>
                <a:spcPts val="0"/>
              </a:spcAft>
              <a:buFont typeface="Wingdings" pitchFamily="2" charset="2"/>
              <a:buChar char=""/>
              <a:defRPr/>
            </a:pPr>
            <a:r>
              <a:rPr lang="en-US" sz="2600" dirty="0">
                <a:solidFill>
                  <a:srgbClr val="897E69"/>
                </a:solidFill>
                <a:latin typeface="+mn-lt"/>
              </a:rPr>
              <a:t>Financial institutions have taken action to stop investment in at least 13 states</a:t>
            </a:r>
          </a:p>
          <a:p>
            <a:pPr lvl="1" fontAlgn="auto">
              <a:spcBef>
                <a:spcPts val="0"/>
              </a:spcBef>
              <a:spcAft>
                <a:spcPts val="0"/>
              </a:spcAft>
              <a:buFont typeface="Wingdings" pitchFamily="2" charset="2"/>
              <a:buChar char=""/>
              <a:defRPr/>
            </a:pPr>
            <a:endParaRPr lang="en-US" sz="600" dirty="0">
              <a:solidFill>
                <a:srgbClr val="897E69"/>
              </a:solidFill>
              <a:latin typeface="+mn-lt"/>
            </a:endParaRPr>
          </a:p>
          <a:p>
            <a:pPr lvl="1" fontAlgn="auto">
              <a:spcBef>
                <a:spcPts val="0"/>
              </a:spcBef>
              <a:spcAft>
                <a:spcPts val="0"/>
              </a:spcAft>
              <a:buFont typeface="Wingdings" pitchFamily="2" charset="2"/>
              <a:buChar char=""/>
              <a:defRPr/>
            </a:pPr>
            <a:r>
              <a:rPr lang="en-CA" sz="2600" dirty="0">
                <a:solidFill>
                  <a:srgbClr val="897E69"/>
                </a:solidFill>
                <a:latin typeface="+mn-lt"/>
              </a:rPr>
              <a:t>16 states have said investment in production is prohibited</a:t>
            </a:r>
          </a:p>
          <a:p>
            <a:pPr fontAlgn="auto">
              <a:spcBef>
                <a:spcPct val="20000"/>
              </a:spcBef>
              <a:spcAft>
                <a:spcPts val="0"/>
              </a:spcAft>
              <a:buFont typeface="Wingdings" pitchFamily="2" charset="2"/>
              <a:buChar char="§"/>
              <a:defRPr/>
            </a:pPr>
            <a:endParaRPr lang="en-US" sz="2800" dirty="0">
              <a:solidFill>
                <a:srgbClr val="897E69"/>
              </a:solidFill>
              <a:latin typeface="+mn-lt"/>
            </a:endParaRPr>
          </a:p>
          <a:p>
            <a:pPr fontAlgn="auto">
              <a:spcBef>
                <a:spcPct val="20000"/>
              </a:spcBef>
              <a:spcAft>
                <a:spcPts val="0"/>
              </a:spcAft>
              <a:buFont typeface="Arial" pitchFamily="34" charset="0"/>
              <a:buNone/>
              <a:defRPr/>
            </a:pPr>
            <a:endParaRPr lang="en-US" sz="2600" dirty="0">
              <a:solidFill>
                <a:schemeClr val="tx1">
                  <a:tint val="75000"/>
                </a:schemeClr>
              </a:solidFill>
              <a:latin typeface="+mn-lt"/>
            </a:endParaRPr>
          </a:p>
        </p:txBody>
      </p:sp>
      <p:sp>
        <p:nvSpPr>
          <p:cNvPr id="21" name="Subtitle 2"/>
          <p:cNvSpPr txBox="1">
            <a:spLocks/>
          </p:cNvSpPr>
          <p:nvPr/>
        </p:nvSpPr>
        <p:spPr>
          <a:xfrm>
            <a:off x="395288" y="2420938"/>
            <a:ext cx="5184775" cy="936625"/>
          </a:xfrm>
          <a:prstGeom prst="rect">
            <a:avLst/>
          </a:prstGeom>
          <a:solidFill>
            <a:schemeClr val="bg2">
              <a:alpha val="55000"/>
            </a:schemeClr>
          </a:solidFill>
        </p:spPr>
        <p:txBody>
          <a:bodyPr/>
          <a:lstStyle/>
          <a:p>
            <a:pPr fontAlgn="auto">
              <a:spcBef>
                <a:spcPct val="20000"/>
              </a:spcBef>
              <a:spcAft>
                <a:spcPts val="0"/>
              </a:spcAft>
              <a:buFont typeface="Wingdings" pitchFamily="2" charset="2"/>
              <a:buChar char="§"/>
              <a:defRPr/>
            </a:pPr>
            <a:r>
              <a:rPr lang="en-CA" sz="2800" dirty="0">
                <a:solidFill>
                  <a:srgbClr val="897E69"/>
                </a:solidFill>
                <a:latin typeface="+mn-lt"/>
              </a:rPr>
              <a:t>Transit &amp; foreign stockpiling</a:t>
            </a:r>
          </a:p>
          <a:p>
            <a:pPr fontAlgn="auto">
              <a:spcBef>
                <a:spcPct val="20000"/>
              </a:spcBef>
              <a:spcAft>
                <a:spcPts val="0"/>
              </a:spcAft>
              <a:buFont typeface="Wingdings" pitchFamily="2" charset="2"/>
              <a:buChar char="§"/>
              <a:defRPr/>
            </a:pPr>
            <a:r>
              <a:rPr lang="en-CA" sz="2800" dirty="0">
                <a:solidFill>
                  <a:srgbClr val="897E69"/>
                </a:solidFill>
                <a:latin typeface="+mn-lt"/>
              </a:rPr>
              <a:t>Disinvestment</a:t>
            </a:r>
          </a:p>
          <a:p>
            <a:pPr fontAlgn="auto">
              <a:spcBef>
                <a:spcPct val="20000"/>
              </a:spcBef>
              <a:spcAft>
                <a:spcPts val="0"/>
              </a:spcAft>
              <a:defRPr/>
            </a:pPr>
            <a:endParaRPr lang="en-US" sz="2800" dirty="0">
              <a:solidFill>
                <a:srgbClr val="897E69"/>
              </a:solidFill>
              <a:latin typeface="+mn-lt"/>
            </a:endParaRPr>
          </a:p>
          <a:p>
            <a:pPr fontAlgn="auto">
              <a:spcBef>
                <a:spcPct val="20000"/>
              </a:spcBef>
              <a:spcAft>
                <a:spcPts val="0"/>
              </a:spcAft>
              <a:buFont typeface="Arial" pitchFamily="34" charset="0"/>
              <a:buNone/>
              <a:defRPr/>
            </a:pPr>
            <a:endParaRPr lang="en-US" sz="26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50825" y="1412875"/>
            <a:ext cx="5473700" cy="4752975"/>
          </a:xfrm>
          <a:solidFill>
            <a:schemeClr val="bg2">
              <a:alpha val="54901"/>
            </a:schemeClr>
          </a:solidFill>
        </p:spPr>
        <p:txBody>
          <a:bodyPr/>
          <a:lstStyle/>
          <a:p>
            <a:pPr algn="l" eaLnBrk="1" hangingPunct="1">
              <a:buFont typeface="Wingdings" pitchFamily="2" charset="2"/>
              <a:buChar char="§"/>
            </a:pPr>
            <a:r>
              <a:rPr lang="en-CA" sz="2800" smtClean="0">
                <a:solidFill>
                  <a:srgbClr val="897E69"/>
                </a:solidFill>
              </a:rPr>
              <a:t>At least 23 states/3 areas are currently contaminated</a:t>
            </a:r>
            <a:br>
              <a:rPr lang="en-CA" sz="2800" smtClean="0">
                <a:solidFill>
                  <a:srgbClr val="897E69"/>
                </a:solidFill>
              </a:rPr>
            </a:br>
            <a:r>
              <a:rPr lang="en-CA" sz="2800" smtClean="0">
                <a:solidFill>
                  <a:srgbClr val="897E69"/>
                </a:solidFill>
                <a:sym typeface="Wingdings" pitchFamily="2" charset="2"/>
              </a:rPr>
              <a:t></a:t>
            </a:r>
            <a:r>
              <a:rPr lang="en-CA" sz="2600" smtClean="0">
                <a:solidFill>
                  <a:srgbClr val="897E69"/>
                </a:solidFill>
                <a:sym typeface="Wingdings" pitchFamily="2" charset="2"/>
              </a:rPr>
              <a:t>including 5 states that have joined the convention</a:t>
            </a:r>
            <a:endParaRPr lang="en-CA" sz="2600" smtClean="0">
              <a:solidFill>
                <a:srgbClr val="897E69"/>
              </a:solidFill>
            </a:endParaRPr>
          </a:p>
          <a:p>
            <a:pPr algn="l" eaLnBrk="1" hangingPunct="1">
              <a:buFont typeface="Wingdings" pitchFamily="2" charset="2"/>
              <a:buChar char="§"/>
            </a:pPr>
            <a:r>
              <a:rPr lang="en-CA" sz="2800" smtClean="0">
                <a:solidFill>
                  <a:srgbClr val="897E69"/>
                </a:solidFill>
              </a:rPr>
              <a:t>Most contaminated regions:</a:t>
            </a:r>
            <a:br>
              <a:rPr lang="en-CA" sz="2800" smtClean="0">
                <a:solidFill>
                  <a:srgbClr val="897E69"/>
                </a:solidFill>
              </a:rPr>
            </a:br>
            <a:r>
              <a:rPr lang="en-CA" sz="2800" smtClean="0">
                <a:solidFill>
                  <a:srgbClr val="897E69"/>
                </a:solidFill>
              </a:rPr>
              <a:t>Southeast Asia &amp; Europe</a:t>
            </a:r>
          </a:p>
          <a:p>
            <a:pPr algn="l" eaLnBrk="1" hangingPunct="1">
              <a:buFont typeface="Wingdings" pitchFamily="2" charset="2"/>
              <a:buChar char="§"/>
            </a:pPr>
            <a:r>
              <a:rPr lang="en-US" sz="2800" smtClean="0">
                <a:solidFill>
                  <a:srgbClr val="897E69"/>
                </a:solidFill>
              </a:rPr>
              <a:t>Heavily affected states/areas include: </a:t>
            </a:r>
            <a:r>
              <a:rPr lang="en-US" sz="2600" smtClean="0">
                <a:solidFill>
                  <a:srgbClr val="897E69"/>
                </a:solidFill>
              </a:rPr>
              <a:t>Cambodia, Iraq, Lao PDR, Lebanon, Serbia, Vietnam, Nagorno-Karabakh &amp; Western Sahara</a:t>
            </a:r>
            <a:endParaRPr lang="en-CA" sz="2600" smtClean="0">
              <a:solidFill>
                <a:srgbClr val="897E69"/>
              </a:solidFill>
            </a:endParaRPr>
          </a:p>
          <a:p>
            <a:pPr algn="l" eaLnBrk="1" hangingPunct="1">
              <a:buFont typeface="Wingdings" pitchFamily="2" charset="2"/>
              <a:buChar char="§"/>
            </a:pPr>
            <a:endParaRPr lang="en-US" sz="2600" smtClean="0">
              <a:solidFill>
                <a:srgbClr val="827B70"/>
              </a:solidFill>
            </a:endParaRPr>
          </a:p>
        </p:txBody>
      </p:sp>
      <p:grpSp>
        <p:nvGrpSpPr>
          <p:cNvPr id="2" name="Group 14"/>
          <p:cNvGrpSpPr>
            <a:grpSpLocks/>
          </p:cNvGrpSpPr>
          <p:nvPr/>
        </p:nvGrpSpPr>
        <p:grpSpPr bwMode="auto">
          <a:xfrm>
            <a:off x="0" y="0"/>
            <a:ext cx="9144000" cy="1268413"/>
            <a:chOff x="0" y="0"/>
            <a:chExt cx="9144000" cy="1268760"/>
          </a:xfrm>
        </p:grpSpPr>
        <p:pic>
          <p:nvPicPr>
            <p:cNvPr id="19468"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9469"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Contamination</a:t>
              </a:r>
              <a:endParaRPr lang="en-US" sz="3300" b="1">
                <a:solidFill>
                  <a:srgbClr val="FFFFFF"/>
                </a:solidFill>
              </a:endParaRPr>
            </a:p>
          </p:txBody>
        </p:sp>
      </p:grpSp>
      <p:grpSp>
        <p:nvGrpSpPr>
          <p:cNvPr id="3" name="Group 17"/>
          <p:cNvGrpSpPr>
            <a:grpSpLocks/>
          </p:cNvGrpSpPr>
          <p:nvPr/>
        </p:nvGrpSpPr>
        <p:grpSpPr bwMode="auto">
          <a:xfrm>
            <a:off x="107950" y="5876925"/>
            <a:ext cx="8928100" cy="936625"/>
            <a:chOff x="107505" y="5877272"/>
            <a:chExt cx="8928991" cy="936104"/>
          </a:xfrm>
        </p:grpSpPr>
        <p:pic>
          <p:nvPicPr>
            <p:cNvPr id="19466" name="Picture 18"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9467" name="Picture 19"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grpSp>
        <p:nvGrpSpPr>
          <p:cNvPr id="4" name="Group 16"/>
          <p:cNvGrpSpPr>
            <a:grpSpLocks/>
          </p:cNvGrpSpPr>
          <p:nvPr/>
        </p:nvGrpSpPr>
        <p:grpSpPr bwMode="auto">
          <a:xfrm>
            <a:off x="5832475" y="1412875"/>
            <a:ext cx="3276600" cy="5256213"/>
            <a:chOff x="5508104" y="1412776"/>
            <a:chExt cx="3275493" cy="5256584"/>
          </a:xfrm>
        </p:grpSpPr>
        <p:pic>
          <p:nvPicPr>
            <p:cNvPr id="18" name="Picture 17" descr="MA-2.jpg"/>
            <p:cNvPicPr>
              <a:picLocks noChangeAspect="1"/>
            </p:cNvPicPr>
            <p:nvPr/>
          </p:nvPicPr>
          <p:blipFill>
            <a:blip r:embed="rId6" cstate="screen"/>
            <a:stretch>
              <a:fillRect/>
            </a:stretch>
          </p:blipFill>
          <p:spPr>
            <a:xfrm>
              <a:off x="5579518" y="1412776"/>
              <a:ext cx="2880339" cy="4334181"/>
            </a:xfrm>
            <a:prstGeom prst="rect">
              <a:avLst/>
            </a:prstGeom>
            <a:ln w="22225" cap="rnd">
              <a:solidFill>
                <a:srgbClr val="5C5546"/>
              </a:solidFill>
            </a:ln>
            <a:effectLst>
              <a:outerShdw blurRad="50800" dist="38100" dir="8100000" algn="tr" rotWithShape="0">
                <a:prstClr val="black">
                  <a:alpha val="40000"/>
                </a:prstClr>
              </a:outerShdw>
            </a:effectLst>
          </p:spPr>
        </p:pic>
        <p:grpSp>
          <p:nvGrpSpPr>
            <p:cNvPr id="5" name="Group 15"/>
            <p:cNvGrpSpPr>
              <a:grpSpLocks/>
            </p:cNvGrpSpPr>
            <p:nvPr/>
          </p:nvGrpSpPr>
          <p:grpSpPr bwMode="auto">
            <a:xfrm>
              <a:off x="5508104" y="2708920"/>
              <a:ext cx="3275493" cy="3960440"/>
              <a:chOff x="5508104" y="2708920"/>
              <a:chExt cx="3275493" cy="3960440"/>
            </a:xfrm>
          </p:grpSpPr>
          <p:sp>
            <p:nvSpPr>
              <p:cNvPr id="19464" name="Subtitle 2"/>
              <p:cNvSpPr txBox="1">
                <a:spLocks/>
              </p:cNvSpPr>
              <p:nvPr/>
            </p:nvSpPr>
            <p:spPr bwMode="auto">
              <a:xfrm>
                <a:off x="5508104" y="5805264"/>
                <a:ext cx="2664296" cy="864096"/>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A community-member identifies an unexploded submunition in Iraq.</a:t>
                </a:r>
              </a:p>
            </p:txBody>
          </p:sp>
          <p:sp>
            <p:nvSpPr>
              <p:cNvPr id="19465" name="Text Box 5"/>
              <p:cNvSpPr txBox="1">
                <a:spLocks noChangeArrowheads="1"/>
              </p:cNvSpPr>
              <p:nvPr/>
            </p:nvSpPr>
            <p:spPr bwMode="auto">
              <a:xfrm rot="-5400000">
                <a:off x="7056181" y="4113171"/>
                <a:ext cx="3131667" cy="323165"/>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 </a:t>
                </a:r>
                <a:r>
                  <a:rPr lang="en-US" sz="1500">
                    <a:solidFill>
                      <a:srgbClr val="5C5546"/>
                    </a:solidFill>
                  </a:rPr>
                  <a:t> Sean Sutton, MAG, May 2010</a:t>
                </a: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4140200" y="1341438"/>
            <a:ext cx="4752975" cy="4032250"/>
          </a:xfrm>
          <a:solidFill>
            <a:schemeClr val="bg2">
              <a:alpha val="54901"/>
            </a:schemeClr>
          </a:solidFill>
        </p:spPr>
        <p:txBody>
          <a:bodyPr/>
          <a:lstStyle/>
          <a:p>
            <a:pPr algn="l" eaLnBrk="1" hangingPunct="1">
              <a:buFont typeface="Wingdings" pitchFamily="2" charset="2"/>
              <a:buChar char="§"/>
            </a:pPr>
            <a:endParaRPr lang="en-US" sz="1000" smtClean="0">
              <a:solidFill>
                <a:srgbClr val="897E69"/>
              </a:solidFill>
            </a:endParaRPr>
          </a:p>
          <a:p>
            <a:pPr algn="l" eaLnBrk="1" hangingPunct="1">
              <a:buFont typeface="Wingdings" pitchFamily="2" charset="2"/>
              <a:buChar char="§"/>
            </a:pPr>
            <a:r>
              <a:rPr lang="en-US" sz="2800" smtClean="0">
                <a:solidFill>
                  <a:srgbClr val="897E69"/>
                </a:solidFill>
              </a:rPr>
              <a:t>At least 38 km</a:t>
            </a:r>
            <a:r>
              <a:rPr lang="en-US" sz="2800" baseline="30000" smtClean="0">
                <a:solidFill>
                  <a:srgbClr val="897E69"/>
                </a:solidFill>
              </a:rPr>
              <a:t>2</a:t>
            </a:r>
            <a:r>
              <a:rPr lang="en-US" sz="2800" smtClean="0">
                <a:solidFill>
                  <a:srgbClr val="897E69"/>
                </a:solidFill>
              </a:rPr>
              <a:t> of land was cleared in 2009, with more than 55,156 unexploded submunitions destroyed</a:t>
            </a:r>
          </a:p>
          <a:p>
            <a:pPr algn="l" eaLnBrk="1" hangingPunct="1">
              <a:buFont typeface="Wingdings" pitchFamily="2" charset="2"/>
              <a:buChar char="§"/>
            </a:pPr>
            <a:r>
              <a:rPr lang="en-US" sz="2800" smtClean="0">
                <a:solidFill>
                  <a:srgbClr val="897E69"/>
                </a:solidFill>
              </a:rPr>
              <a:t>States Parties Albania &amp; Zambia announced completion of clearance in 2009 and early 2010</a:t>
            </a:r>
          </a:p>
          <a:p>
            <a:pPr algn="l" eaLnBrk="1" hangingPunct="1">
              <a:buFont typeface="Wingdings" pitchFamily="2" charset="2"/>
              <a:buChar char="§"/>
            </a:pPr>
            <a:endParaRPr lang="en-US" sz="2800" smtClean="0">
              <a:solidFill>
                <a:srgbClr val="897E69"/>
              </a:solidFill>
            </a:endParaRPr>
          </a:p>
          <a:p>
            <a:pPr algn="l" eaLnBrk="1" hangingPunct="1">
              <a:buFont typeface="Wingdings" pitchFamily="2" charset="2"/>
              <a:buChar char="§"/>
            </a:pPr>
            <a:endParaRPr lang="en-US" sz="2600" smtClean="0">
              <a:solidFill>
                <a:srgbClr val="897E69"/>
              </a:solidFill>
            </a:endParaRPr>
          </a:p>
        </p:txBody>
      </p:sp>
      <p:grpSp>
        <p:nvGrpSpPr>
          <p:cNvPr id="2" name="Group 14"/>
          <p:cNvGrpSpPr>
            <a:grpSpLocks/>
          </p:cNvGrpSpPr>
          <p:nvPr/>
        </p:nvGrpSpPr>
        <p:grpSpPr bwMode="auto">
          <a:xfrm>
            <a:off x="0" y="0"/>
            <a:ext cx="9144000" cy="1268413"/>
            <a:chOff x="0" y="0"/>
            <a:chExt cx="9144000" cy="1268760"/>
          </a:xfrm>
        </p:grpSpPr>
        <p:pic>
          <p:nvPicPr>
            <p:cNvPr id="20491"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20492"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Clearance</a:t>
              </a:r>
              <a:endParaRPr lang="en-US" sz="3300" b="1">
                <a:solidFill>
                  <a:srgbClr val="FFFFFF"/>
                </a:solidFill>
              </a:endParaRPr>
            </a:p>
          </p:txBody>
        </p:sp>
      </p:grpSp>
      <p:sp>
        <p:nvSpPr>
          <p:cNvPr id="20484" name="Subtitle 2"/>
          <p:cNvSpPr txBox="1">
            <a:spLocks/>
          </p:cNvSpPr>
          <p:nvPr/>
        </p:nvSpPr>
        <p:spPr bwMode="auto">
          <a:xfrm>
            <a:off x="250825" y="5013325"/>
            <a:ext cx="3960813" cy="360363"/>
          </a:xfrm>
          <a:prstGeom prst="rect">
            <a:avLst/>
          </a:prstGeom>
          <a:noFill/>
          <a:ln w="9525">
            <a:noFill/>
            <a:miter lim="800000"/>
            <a:headEnd/>
            <a:tailEnd/>
          </a:ln>
        </p:spPr>
        <p:txBody>
          <a:bodyPr/>
          <a:lstStyle/>
          <a:p>
            <a:r>
              <a:rPr lang="en-US" sz="1600">
                <a:solidFill>
                  <a:srgbClr val="5C5546"/>
                </a:solidFill>
                <a:sym typeface="Wingdings 3" pitchFamily="18" charset="2"/>
              </a:rPr>
              <a:t></a:t>
            </a:r>
            <a:r>
              <a:rPr lang="en-US" sz="1600">
                <a:solidFill>
                  <a:srgbClr val="5C5546"/>
                </a:solidFill>
              </a:rPr>
              <a:t> Clearance in southern Lebanon.</a:t>
            </a:r>
          </a:p>
        </p:txBody>
      </p:sp>
      <p:sp>
        <p:nvSpPr>
          <p:cNvPr id="20485" name="Text Box 5"/>
          <p:cNvSpPr txBox="1">
            <a:spLocks noChangeArrowheads="1"/>
          </p:cNvSpPr>
          <p:nvPr/>
        </p:nvSpPr>
        <p:spPr bwMode="auto">
          <a:xfrm rot="-5400000">
            <a:off x="-1344612" y="3390900"/>
            <a:ext cx="3141662" cy="338138"/>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Alison Locke, 2006</a:t>
            </a:r>
            <a:endParaRPr lang="en-US" sz="1500">
              <a:solidFill>
                <a:srgbClr val="5C5546"/>
              </a:solidFill>
            </a:endParaRPr>
          </a:p>
        </p:txBody>
      </p:sp>
      <p:pic>
        <p:nvPicPr>
          <p:cNvPr id="15" name="Picture 14" descr="MA-1.jpg"/>
          <p:cNvPicPr>
            <a:picLocks noChangeAspect="1"/>
          </p:cNvPicPr>
          <p:nvPr/>
        </p:nvPicPr>
        <p:blipFill>
          <a:blip r:embed="rId4" cstate="screen"/>
          <a:stretch>
            <a:fillRect/>
          </a:stretch>
        </p:blipFill>
        <p:spPr>
          <a:xfrm>
            <a:off x="396875" y="1412875"/>
            <a:ext cx="3598863" cy="3600450"/>
          </a:xfrm>
          <a:prstGeom prst="rect">
            <a:avLst/>
          </a:prstGeom>
          <a:ln w="22225" cap="rnd">
            <a:solidFill>
              <a:srgbClr val="5C5546"/>
            </a:solidFill>
          </a:ln>
          <a:effectLst>
            <a:outerShdw blurRad="50800" dist="38100" dir="8100000" algn="tr" rotWithShape="0">
              <a:prstClr val="black">
                <a:alpha val="40000"/>
              </a:prstClr>
            </a:outerShdw>
          </a:effectLst>
        </p:spPr>
      </p:pic>
      <p:sp>
        <p:nvSpPr>
          <p:cNvPr id="20487" name="Subtitle 2"/>
          <p:cNvSpPr txBox="1">
            <a:spLocks/>
          </p:cNvSpPr>
          <p:nvPr/>
        </p:nvSpPr>
        <p:spPr bwMode="auto">
          <a:xfrm>
            <a:off x="323850" y="5373688"/>
            <a:ext cx="8569325" cy="503237"/>
          </a:xfrm>
          <a:prstGeom prst="rect">
            <a:avLst/>
          </a:prstGeom>
          <a:solidFill>
            <a:schemeClr val="bg2">
              <a:alpha val="54901"/>
            </a:schemeClr>
          </a:solidFill>
          <a:ln w="9525">
            <a:noFill/>
            <a:miter lim="800000"/>
            <a:headEnd/>
            <a:tailEnd/>
          </a:ln>
        </p:spPr>
        <p:txBody>
          <a:bodyPr/>
          <a:lstStyle/>
          <a:p>
            <a:pPr>
              <a:spcBef>
                <a:spcPct val="20000"/>
              </a:spcBef>
              <a:buFont typeface="Wingdings" pitchFamily="2" charset="2"/>
              <a:buChar char="§"/>
            </a:pPr>
            <a:r>
              <a:rPr lang="en-CA" sz="2800">
                <a:solidFill>
                  <a:srgbClr val="897E69"/>
                </a:solidFill>
              </a:rPr>
              <a:t>Clearance/survey in only 14 states/3 areas in 2009</a:t>
            </a:r>
            <a:endParaRPr lang="en-US" sz="2800">
              <a:solidFill>
                <a:srgbClr val="897E69"/>
              </a:solidFill>
            </a:endParaRPr>
          </a:p>
          <a:p>
            <a:pPr>
              <a:spcBef>
                <a:spcPct val="20000"/>
              </a:spcBef>
              <a:buFont typeface="Wingdings" pitchFamily="2" charset="2"/>
              <a:buChar char="§"/>
            </a:pPr>
            <a:endParaRPr lang="en-US" sz="2800">
              <a:solidFill>
                <a:srgbClr val="827B70"/>
              </a:solidFill>
            </a:endParaRPr>
          </a:p>
        </p:txBody>
      </p:sp>
      <p:grpSp>
        <p:nvGrpSpPr>
          <p:cNvPr id="3" name="Group 17"/>
          <p:cNvGrpSpPr>
            <a:grpSpLocks/>
          </p:cNvGrpSpPr>
          <p:nvPr/>
        </p:nvGrpSpPr>
        <p:grpSpPr bwMode="auto">
          <a:xfrm>
            <a:off x="107950" y="5876925"/>
            <a:ext cx="8928100" cy="936625"/>
            <a:chOff x="107505" y="5877272"/>
            <a:chExt cx="8928991" cy="936104"/>
          </a:xfrm>
        </p:grpSpPr>
        <p:pic>
          <p:nvPicPr>
            <p:cNvPr id="20489" name="Picture 18"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20490" name="Picture 19"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388" y="3860800"/>
            <a:ext cx="8713787" cy="1944688"/>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2800" dirty="0" smtClean="0">
                <a:solidFill>
                  <a:srgbClr val="897E69"/>
                </a:solidFill>
              </a:rPr>
              <a:t>Cluster </a:t>
            </a:r>
            <a:r>
              <a:rPr lang="en-CA" sz="2800" dirty="0" err="1" smtClean="0">
                <a:solidFill>
                  <a:srgbClr val="897E69"/>
                </a:solidFill>
              </a:rPr>
              <a:t>munition</a:t>
            </a:r>
            <a:r>
              <a:rPr lang="en-CA" sz="2800" dirty="0" smtClean="0">
                <a:solidFill>
                  <a:srgbClr val="897E69"/>
                </a:solidFill>
              </a:rPr>
              <a:t> casualties have been recorded in at least 27 states and areas, including:</a:t>
            </a:r>
          </a:p>
          <a:p>
            <a:pPr lvl="1" algn="l" eaLnBrk="1" fontAlgn="auto" hangingPunct="1">
              <a:spcAft>
                <a:spcPts val="0"/>
              </a:spcAft>
              <a:buFont typeface="Arial" pitchFamily="34" charset="0"/>
              <a:buNone/>
              <a:defRPr/>
            </a:pPr>
            <a:r>
              <a:rPr lang="en-US" sz="2700" dirty="0" smtClean="0">
                <a:solidFill>
                  <a:srgbClr val="897E69"/>
                </a:solidFill>
                <a:sym typeface="Wingdings"/>
              </a:rPr>
              <a:t>6 States Parties to the convention, and </a:t>
            </a:r>
          </a:p>
          <a:p>
            <a:pPr lvl="1" algn="l" eaLnBrk="1" fontAlgn="auto" hangingPunct="1">
              <a:spcAft>
                <a:spcPts val="0"/>
              </a:spcAft>
              <a:buFont typeface="Arial" pitchFamily="34" charset="0"/>
              <a:buNone/>
              <a:defRPr/>
            </a:pPr>
            <a:r>
              <a:rPr lang="en-US" sz="2700" dirty="0" smtClean="0">
                <a:solidFill>
                  <a:srgbClr val="897E69"/>
                </a:solidFill>
                <a:sym typeface="Wingdings"/>
              </a:rPr>
              <a:t>9 Signatories</a:t>
            </a:r>
            <a:endParaRPr lang="en-US" sz="2700" dirty="0" smtClean="0">
              <a:solidFill>
                <a:srgbClr val="897E69"/>
              </a:solidFill>
            </a:endParaRPr>
          </a:p>
          <a:p>
            <a:pPr algn="l" eaLnBrk="1" fontAlgn="auto" hangingPunct="1">
              <a:spcAft>
                <a:spcPts val="0"/>
              </a:spcAft>
              <a:buFont typeface="Arial" pitchFamily="34" charset="0"/>
              <a:buNone/>
              <a:defRPr/>
            </a:pPr>
            <a:endParaRPr lang="en-US" sz="2600" dirty="0"/>
          </a:p>
        </p:txBody>
      </p:sp>
      <p:grpSp>
        <p:nvGrpSpPr>
          <p:cNvPr id="15363" name="Group 14"/>
          <p:cNvGrpSpPr>
            <a:grpSpLocks/>
          </p:cNvGrpSpPr>
          <p:nvPr/>
        </p:nvGrpSpPr>
        <p:grpSpPr bwMode="auto">
          <a:xfrm>
            <a:off x="0" y="0"/>
            <a:ext cx="9144000" cy="1268413"/>
            <a:chOff x="0" y="0"/>
            <a:chExt cx="9144000" cy="1268760"/>
          </a:xfrm>
        </p:grpSpPr>
        <p:pic>
          <p:nvPicPr>
            <p:cNvPr id="15371"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5372"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Casualties</a:t>
              </a:r>
              <a:endParaRPr lang="en-US" sz="3300" b="1">
                <a:solidFill>
                  <a:srgbClr val="FFFFFF"/>
                </a:solidFill>
              </a:endParaRPr>
            </a:p>
          </p:txBody>
        </p:sp>
      </p:grpSp>
      <p:sp>
        <p:nvSpPr>
          <p:cNvPr id="15364" name="Subtitle 2"/>
          <p:cNvSpPr txBox="1">
            <a:spLocks/>
          </p:cNvSpPr>
          <p:nvPr/>
        </p:nvSpPr>
        <p:spPr bwMode="auto">
          <a:xfrm>
            <a:off x="6156325" y="1412875"/>
            <a:ext cx="2808288" cy="1655763"/>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Survivors in Vietnam participate in the Conical Hat Business Group, making hats to be sold throughout Vietnam and Lao PDR.</a:t>
            </a:r>
          </a:p>
        </p:txBody>
      </p:sp>
      <p:sp>
        <p:nvSpPr>
          <p:cNvPr id="15365" name="Text Box 5"/>
          <p:cNvSpPr txBox="1">
            <a:spLocks noChangeArrowheads="1"/>
          </p:cNvSpPr>
          <p:nvPr/>
        </p:nvSpPr>
        <p:spPr bwMode="auto">
          <a:xfrm>
            <a:off x="107950" y="3500438"/>
            <a:ext cx="6264275" cy="307975"/>
          </a:xfrm>
          <a:prstGeom prst="rect">
            <a:avLst/>
          </a:prstGeom>
          <a:noFill/>
          <a:ln w="9525">
            <a:noFill/>
            <a:miter lim="800000"/>
            <a:headEnd/>
            <a:tailEnd/>
          </a:ln>
        </p:spPr>
        <p:txBody>
          <a:bodyPr>
            <a:spAutoFit/>
          </a:bodyPr>
          <a:lstStyle/>
          <a:p>
            <a:r>
              <a:rPr lang="en-US" sz="1400">
                <a:solidFill>
                  <a:srgbClr val="5C5546"/>
                </a:solidFill>
                <a:latin typeface="Arial Narrow" pitchFamily="34" charset="0"/>
                <a:cs typeface="Times New Roman" pitchFamily="18" charset="0"/>
              </a:rPr>
              <a:t>©</a:t>
            </a:r>
            <a:r>
              <a:rPr lang="en-US" sz="1400">
                <a:solidFill>
                  <a:srgbClr val="5C5546"/>
                </a:solidFill>
              </a:rPr>
              <a:t> Gretchen Murphy, 2009 Peace Fellow, The Advocacy Project, 21 July 2009</a:t>
            </a:r>
            <a:endParaRPr lang="en-US" sz="1400">
              <a:solidFill>
                <a:srgbClr val="5C5546"/>
              </a:solidFill>
              <a:latin typeface="Arial Narrow" pitchFamily="34" charset="0"/>
            </a:endParaRPr>
          </a:p>
        </p:txBody>
      </p:sp>
      <p:pic>
        <p:nvPicPr>
          <p:cNvPr id="17" name="Picture 16" descr="CVA-1.JPG"/>
          <p:cNvPicPr>
            <a:picLocks noChangeAspect="1"/>
          </p:cNvPicPr>
          <p:nvPr/>
        </p:nvPicPr>
        <p:blipFill>
          <a:blip r:embed="rId4" cstate="screen"/>
          <a:srcRect/>
          <a:stretch>
            <a:fillRect/>
          </a:stretch>
        </p:blipFill>
        <p:spPr>
          <a:xfrm>
            <a:off x="250825" y="1398588"/>
            <a:ext cx="5905500" cy="2097087"/>
          </a:xfrm>
          <a:prstGeom prst="rect">
            <a:avLst/>
          </a:prstGeom>
          <a:ln w="22225" cap="rnd">
            <a:solidFill>
              <a:srgbClr val="5C5546"/>
            </a:solidFill>
          </a:ln>
          <a:effectLst>
            <a:outerShdw blurRad="50800" dist="38100" dir="8100000" algn="tr" rotWithShape="0">
              <a:prstClr val="black">
                <a:alpha val="40000"/>
              </a:prstClr>
            </a:outerShdw>
          </a:effectLst>
        </p:spPr>
      </p:pic>
      <p:grpSp>
        <p:nvGrpSpPr>
          <p:cNvPr id="15367" name="Group 17"/>
          <p:cNvGrpSpPr>
            <a:grpSpLocks/>
          </p:cNvGrpSpPr>
          <p:nvPr/>
        </p:nvGrpSpPr>
        <p:grpSpPr bwMode="auto">
          <a:xfrm>
            <a:off x="107950" y="5876925"/>
            <a:ext cx="8928100" cy="936625"/>
            <a:chOff x="107505" y="5877272"/>
            <a:chExt cx="8928991" cy="936104"/>
          </a:xfrm>
        </p:grpSpPr>
        <p:pic>
          <p:nvPicPr>
            <p:cNvPr id="15369" name="Picture 18"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15370" name="Picture 19"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
        <p:nvSpPr>
          <p:cNvPr id="15368" name="Rectangle 20"/>
          <p:cNvSpPr>
            <a:spLocks noChangeArrowheads="1"/>
          </p:cNvSpPr>
          <p:nvPr/>
        </p:nvSpPr>
        <p:spPr bwMode="auto">
          <a:xfrm>
            <a:off x="4443413" y="3244850"/>
            <a:ext cx="257175" cy="368300"/>
          </a:xfrm>
          <a:prstGeom prst="rect">
            <a:avLst/>
          </a:prstGeom>
          <a:noFill/>
          <a:ln w="9525">
            <a:noFill/>
            <a:miter lim="800000"/>
            <a:headEnd/>
            <a:tailEnd/>
          </a:ln>
        </p:spPr>
        <p:txBody>
          <a:bodyPr wrap="none">
            <a:spAutoFit/>
          </a:bodyPr>
          <a:lstStyle/>
          <a:p>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179388" y="1557338"/>
            <a:ext cx="4248150" cy="4248150"/>
          </a:xfrm>
          <a:solidFill>
            <a:schemeClr val="bg2">
              <a:alpha val="54901"/>
            </a:schemeClr>
          </a:solidFill>
        </p:spPr>
        <p:txBody>
          <a:bodyPr/>
          <a:lstStyle/>
          <a:p>
            <a:pPr algn="l" eaLnBrk="1" hangingPunct="1">
              <a:buFont typeface="Wingdings" pitchFamily="2" charset="2"/>
              <a:buChar char="§"/>
            </a:pPr>
            <a:r>
              <a:rPr lang="en-US" sz="2800" smtClean="0">
                <a:solidFill>
                  <a:srgbClr val="897E69"/>
                </a:solidFill>
              </a:rPr>
              <a:t>16,816 cluster munition casualties confirmed globally by end of </a:t>
            </a:r>
            <a:r>
              <a:rPr lang="en-US" sz="2800" smtClean="0">
                <a:solidFill>
                  <a:srgbClr val="827B70"/>
                </a:solidFill>
              </a:rPr>
              <a:t>2009</a:t>
            </a:r>
          </a:p>
          <a:p>
            <a:pPr algn="l" eaLnBrk="1" hangingPunct="1">
              <a:buFont typeface="Wingdings" pitchFamily="2" charset="2"/>
              <a:buChar char="§"/>
            </a:pPr>
            <a:r>
              <a:rPr lang="en-US" sz="2800" smtClean="0">
                <a:solidFill>
                  <a:srgbClr val="827B70"/>
                </a:solidFill>
              </a:rPr>
              <a:t>Actual number  is at least 58,000-85,000</a:t>
            </a:r>
          </a:p>
          <a:p>
            <a:pPr algn="l" eaLnBrk="1" hangingPunct="1">
              <a:buFont typeface="Wingdings" pitchFamily="2" charset="2"/>
              <a:buChar char="§"/>
            </a:pPr>
            <a:r>
              <a:rPr lang="en-US" sz="2800" smtClean="0">
                <a:solidFill>
                  <a:srgbClr val="827B70"/>
                </a:solidFill>
              </a:rPr>
              <a:t>100 confirmed cluster munition casualties in 9 countries and 1 area in 2009</a:t>
            </a:r>
            <a:endParaRPr lang="en-US" sz="2600" smtClean="0">
              <a:solidFill>
                <a:srgbClr val="827B70"/>
              </a:solidFill>
            </a:endParaRPr>
          </a:p>
        </p:txBody>
      </p:sp>
      <p:grpSp>
        <p:nvGrpSpPr>
          <p:cNvPr id="16387" name="Group 14"/>
          <p:cNvGrpSpPr>
            <a:grpSpLocks/>
          </p:cNvGrpSpPr>
          <p:nvPr/>
        </p:nvGrpSpPr>
        <p:grpSpPr bwMode="auto">
          <a:xfrm>
            <a:off x="0" y="0"/>
            <a:ext cx="9144000" cy="1268413"/>
            <a:chOff x="0" y="0"/>
            <a:chExt cx="9144000" cy="1268760"/>
          </a:xfrm>
        </p:grpSpPr>
        <p:pic>
          <p:nvPicPr>
            <p:cNvPr id="16394"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6395"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Casualties</a:t>
              </a:r>
              <a:endParaRPr lang="en-US" sz="3300" b="1">
                <a:solidFill>
                  <a:srgbClr val="FFFFFF"/>
                </a:solidFill>
              </a:endParaRPr>
            </a:p>
          </p:txBody>
        </p:sp>
      </p:grpSp>
      <p:sp>
        <p:nvSpPr>
          <p:cNvPr id="16388" name="Subtitle 2"/>
          <p:cNvSpPr txBox="1">
            <a:spLocks/>
          </p:cNvSpPr>
          <p:nvPr/>
        </p:nvSpPr>
        <p:spPr bwMode="auto">
          <a:xfrm>
            <a:off x="4572000" y="4652963"/>
            <a:ext cx="3960813" cy="936625"/>
          </a:xfrm>
          <a:prstGeom prst="rect">
            <a:avLst/>
          </a:prstGeom>
          <a:noFill/>
          <a:ln w="9525">
            <a:noFill/>
            <a:miter lim="800000"/>
            <a:headEnd/>
            <a:tailEnd/>
          </a:ln>
        </p:spPr>
        <p:txBody>
          <a:bodyPr/>
          <a:lstStyle/>
          <a:p>
            <a:r>
              <a:rPr lang="en-US" sz="1600">
                <a:solidFill>
                  <a:srgbClr val="5C5546"/>
                </a:solidFill>
                <a:sym typeface="Wingdings 3" pitchFamily="18" charset="2"/>
              </a:rPr>
              <a:t></a:t>
            </a:r>
            <a:r>
              <a:rPr lang="en-US" sz="1600">
                <a:solidFill>
                  <a:srgbClr val="5C5546"/>
                </a:solidFill>
              </a:rPr>
              <a:t> A march through the streets of Bissau celebrates the convention’s entry into force in Guinea-Bissau.</a:t>
            </a:r>
          </a:p>
        </p:txBody>
      </p:sp>
      <p:sp>
        <p:nvSpPr>
          <p:cNvPr id="16389" name="Text Box 5"/>
          <p:cNvSpPr txBox="1">
            <a:spLocks noChangeArrowheads="1"/>
          </p:cNvSpPr>
          <p:nvPr/>
        </p:nvSpPr>
        <p:spPr bwMode="auto">
          <a:xfrm rot="-5400000">
            <a:off x="7273926" y="2886075"/>
            <a:ext cx="3143250" cy="339725"/>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Etchen Sambu, 1 August 2010</a:t>
            </a:r>
            <a:endParaRPr lang="en-US" sz="1500">
              <a:solidFill>
                <a:srgbClr val="5C5546"/>
              </a:solidFill>
            </a:endParaRPr>
          </a:p>
        </p:txBody>
      </p:sp>
      <p:grpSp>
        <p:nvGrpSpPr>
          <p:cNvPr id="16390" name="Group 17"/>
          <p:cNvGrpSpPr>
            <a:grpSpLocks/>
          </p:cNvGrpSpPr>
          <p:nvPr/>
        </p:nvGrpSpPr>
        <p:grpSpPr bwMode="auto">
          <a:xfrm>
            <a:off x="107950" y="5876925"/>
            <a:ext cx="8928100" cy="936625"/>
            <a:chOff x="107505" y="5877272"/>
            <a:chExt cx="8928991" cy="936104"/>
          </a:xfrm>
        </p:grpSpPr>
        <p:pic>
          <p:nvPicPr>
            <p:cNvPr id="16392" name="Picture 18"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6393" name="Picture 19"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pic>
        <p:nvPicPr>
          <p:cNvPr id="16" name="Picture 15" descr="CVA-3.jpg"/>
          <p:cNvPicPr>
            <a:picLocks noChangeAspect="1"/>
          </p:cNvPicPr>
          <p:nvPr/>
        </p:nvPicPr>
        <p:blipFill>
          <a:blip r:embed="rId6" cstate="screen"/>
          <a:stretch>
            <a:fillRect/>
          </a:stretch>
        </p:blipFill>
        <p:spPr>
          <a:xfrm>
            <a:off x="4643438" y="1557338"/>
            <a:ext cx="3995737" cy="2997200"/>
          </a:xfrm>
          <a:prstGeom prst="rect">
            <a:avLst/>
          </a:prstGeom>
          <a:ln w="22225" cap="rnd">
            <a:solidFill>
              <a:srgbClr val="5C5546"/>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4"/>
          <p:cNvGrpSpPr>
            <a:grpSpLocks/>
          </p:cNvGrpSpPr>
          <p:nvPr/>
        </p:nvGrpSpPr>
        <p:grpSpPr bwMode="auto">
          <a:xfrm>
            <a:off x="0" y="0"/>
            <a:ext cx="9144000" cy="1268413"/>
            <a:chOff x="0" y="0"/>
            <a:chExt cx="9144000" cy="1268760"/>
          </a:xfrm>
        </p:grpSpPr>
        <p:pic>
          <p:nvPicPr>
            <p:cNvPr id="17416"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7417"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 Casualties</a:t>
              </a:r>
            </a:p>
            <a:p>
              <a:pPr algn="ctr">
                <a:spcBef>
                  <a:spcPct val="20000"/>
                </a:spcBef>
              </a:pPr>
              <a:r>
                <a:rPr lang="en-CA" sz="3300" b="1">
                  <a:solidFill>
                    <a:srgbClr val="FFFFFF"/>
                  </a:solidFill>
                </a:rPr>
                <a:t>States/Areas with Casualties: 27</a:t>
              </a:r>
              <a:endParaRPr lang="en-US" sz="3300" b="1">
                <a:solidFill>
                  <a:srgbClr val="FFFFFF"/>
                </a:solidFill>
              </a:endParaRPr>
            </a:p>
          </p:txBody>
        </p:sp>
      </p:grpSp>
      <p:graphicFrame>
        <p:nvGraphicFramePr>
          <p:cNvPr id="20" name="Table 19"/>
          <p:cNvGraphicFramePr>
            <a:graphicFrameLocks noGrp="1"/>
          </p:cNvGraphicFramePr>
          <p:nvPr/>
        </p:nvGraphicFramePr>
        <p:xfrm>
          <a:off x="467543" y="1484784"/>
          <a:ext cx="8136905" cy="3960442"/>
        </p:xfrm>
        <a:graphic>
          <a:graphicData uri="http://schemas.openxmlformats.org/drawingml/2006/table">
            <a:tbl>
              <a:tblPr firstRow="1">
                <a:tableStyleId>{08FB837D-C827-4EFA-A057-4D05807E0F7C}</a:tableStyleId>
              </a:tblPr>
              <a:tblGrid>
                <a:gridCol w="1882879"/>
                <a:gridCol w="1764081"/>
                <a:gridCol w="2406897"/>
                <a:gridCol w="2083048"/>
              </a:tblGrid>
              <a:tr h="603110">
                <a:tc>
                  <a:txBody>
                    <a:bodyPr/>
                    <a:lstStyle/>
                    <a:p>
                      <a:pPr algn="ctr">
                        <a:lnSpc>
                          <a:spcPct val="115000"/>
                        </a:lnSpc>
                        <a:spcAft>
                          <a:spcPts val="0"/>
                        </a:spcAft>
                      </a:pPr>
                      <a:r>
                        <a:rPr lang="en-US" sz="1600" b="1" dirty="0">
                          <a:solidFill>
                            <a:srgbClr val="827B70"/>
                          </a:solidFill>
                        </a:rPr>
                        <a:t>Africa</a:t>
                      </a:r>
                      <a:endParaRPr lang="en-US" sz="1600" b="1" dirty="0">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lnB w="28575" cap="flat" cmpd="sng" algn="ctr">
                      <a:solidFill>
                        <a:srgbClr val="897E69"/>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827B70"/>
                          </a:solidFill>
                        </a:rPr>
                        <a:t>Asia-Pacific</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lnB w="28575" cap="flat" cmpd="sng" algn="ctr">
                      <a:solidFill>
                        <a:srgbClr val="897E69"/>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827B70"/>
                          </a:solidFill>
                        </a:rPr>
                        <a:t>Europe-CIS</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lnB w="28575" cap="flat" cmpd="sng" algn="ctr">
                      <a:solidFill>
                        <a:srgbClr val="897E69"/>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827B70"/>
                          </a:solidFill>
                        </a:rPr>
                        <a:t>Middle East-North Africa</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B w="28575" cap="flat" cmpd="sng" algn="ctr">
                      <a:solidFill>
                        <a:srgbClr val="897E69"/>
                      </a:solidFill>
                      <a:prstDash val="solid"/>
                      <a:round/>
                      <a:headEnd type="none" w="med" len="med"/>
                      <a:tailEnd type="none" w="med" len="med"/>
                    </a:lnB>
                  </a:tcPr>
                </a:tc>
              </a:tr>
              <a:tr h="288146">
                <a:tc>
                  <a:txBody>
                    <a:bodyPr/>
                    <a:lstStyle/>
                    <a:p>
                      <a:pPr algn="ctr">
                        <a:lnSpc>
                          <a:spcPct val="115000"/>
                        </a:lnSpc>
                        <a:spcAft>
                          <a:spcPts val="0"/>
                        </a:spcAft>
                      </a:pPr>
                      <a:r>
                        <a:rPr lang="en-US" sz="1600" b="1" dirty="0">
                          <a:solidFill>
                            <a:srgbClr val="827B70"/>
                          </a:solidFill>
                        </a:rPr>
                        <a:t>Angola</a:t>
                      </a:r>
                      <a:endParaRPr lang="en-US" sz="1600" b="1" dirty="0">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lnT w="28575" cap="flat" cmpd="sng" algn="ctr">
                      <a:solidFill>
                        <a:srgbClr val="897E69"/>
                      </a:solidFill>
                      <a:prstDash val="solid"/>
                      <a:round/>
                      <a:headEnd type="none" w="med" len="med"/>
                      <a:tailEnd type="none" w="med" len="med"/>
                    </a:lnT>
                  </a:tcPr>
                </a:tc>
                <a:tc>
                  <a:txBody>
                    <a:bodyPr/>
                    <a:lstStyle/>
                    <a:p>
                      <a:pPr algn="ctr">
                        <a:lnSpc>
                          <a:spcPct val="115000"/>
                        </a:lnSpc>
                        <a:spcAft>
                          <a:spcPts val="0"/>
                        </a:spcAft>
                      </a:pPr>
                      <a:r>
                        <a:rPr lang="en-US" sz="1600" b="1" dirty="0">
                          <a:solidFill>
                            <a:schemeClr val="tx1"/>
                          </a:solidFill>
                        </a:rPr>
                        <a:t>Afghanistan</a:t>
                      </a:r>
                      <a:endParaRPr lang="en-US" sz="1600" b="1" dirty="0">
                        <a:solidFill>
                          <a:schemeClr val="tx1"/>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lnT w="28575" cap="flat" cmpd="sng" algn="ctr">
                      <a:solidFill>
                        <a:srgbClr val="897E69"/>
                      </a:solidFill>
                      <a:prstDash val="solid"/>
                      <a:round/>
                      <a:headEnd type="none" w="med" len="med"/>
                      <a:tailEnd type="none" w="med" len="med"/>
                    </a:lnT>
                  </a:tcPr>
                </a:tc>
                <a:tc>
                  <a:txBody>
                    <a:bodyPr/>
                    <a:lstStyle/>
                    <a:p>
                      <a:pPr algn="ctr">
                        <a:lnSpc>
                          <a:spcPct val="115000"/>
                        </a:lnSpc>
                        <a:spcAft>
                          <a:spcPts val="0"/>
                        </a:spcAft>
                      </a:pPr>
                      <a:r>
                        <a:rPr lang="en-US" sz="1600" b="1">
                          <a:solidFill>
                            <a:srgbClr val="827B70"/>
                          </a:solidFill>
                        </a:rPr>
                        <a:t>Albania</a:t>
                      </a: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lnT w="28575" cap="flat" cmpd="sng" algn="ctr">
                      <a:solidFill>
                        <a:srgbClr val="897E69"/>
                      </a:solidFill>
                      <a:prstDash val="solid"/>
                      <a:round/>
                      <a:headEnd type="none" w="med" len="med"/>
                      <a:tailEnd type="none" w="med" len="med"/>
                    </a:lnT>
                  </a:tcPr>
                </a:tc>
                <a:tc>
                  <a:txBody>
                    <a:bodyPr/>
                    <a:lstStyle/>
                    <a:p>
                      <a:pPr algn="ctr">
                        <a:lnSpc>
                          <a:spcPct val="115000"/>
                        </a:lnSpc>
                        <a:spcAft>
                          <a:spcPts val="0"/>
                        </a:spcAft>
                      </a:pPr>
                      <a:r>
                        <a:rPr lang="en-US" sz="1600" b="1" dirty="0">
                          <a:solidFill>
                            <a:schemeClr val="tx1"/>
                          </a:solidFill>
                        </a:rPr>
                        <a:t>Iraq</a:t>
                      </a:r>
                      <a:endParaRPr lang="en-US" sz="1600" b="1" dirty="0">
                        <a:solidFill>
                          <a:schemeClr val="tx1"/>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T w="28575" cap="flat" cmpd="sng" algn="ctr">
                      <a:solidFill>
                        <a:srgbClr val="897E69"/>
                      </a:solidFill>
                      <a:prstDash val="solid"/>
                      <a:round/>
                      <a:headEnd type="none" w="med" len="med"/>
                      <a:tailEnd type="none" w="med" len="med"/>
                    </a:lnT>
                  </a:tcPr>
                </a:tc>
              </a:tr>
              <a:tr h="603110">
                <a:tc>
                  <a:txBody>
                    <a:bodyPr/>
                    <a:lstStyle/>
                    <a:p>
                      <a:pPr algn="ctr">
                        <a:lnSpc>
                          <a:spcPct val="115000"/>
                        </a:lnSpc>
                        <a:spcAft>
                          <a:spcPts val="0"/>
                        </a:spcAft>
                      </a:pPr>
                      <a:r>
                        <a:rPr lang="en-US" sz="1600" b="1">
                          <a:solidFill>
                            <a:srgbClr val="827B70"/>
                          </a:solidFill>
                        </a:rPr>
                        <a:t>Chad</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Cambodia</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Bosnia and Herzegovina (</a:t>
                      </a:r>
                      <a:r>
                        <a:rPr lang="en-US" sz="1600" b="1" dirty="0" err="1">
                          <a:solidFill>
                            <a:srgbClr val="827B70"/>
                          </a:solidFill>
                        </a:rPr>
                        <a:t>BiH</a:t>
                      </a:r>
                      <a:r>
                        <a:rPr lang="en-US" sz="1600" b="1" dirty="0">
                          <a:solidFill>
                            <a:srgbClr val="827B70"/>
                          </a:solidFill>
                        </a:rPr>
                        <a:t>)</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Israel</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288146">
                <a:tc>
                  <a:txBody>
                    <a:bodyPr/>
                    <a:lstStyle/>
                    <a:p>
                      <a:pPr algn="ctr">
                        <a:lnSpc>
                          <a:spcPct val="115000"/>
                        </a:lnSpc>
                        <a:spcAft>
                          <a:spcPts val="0"/>
                        </a:spcAft>
                      </a:pPr>
                      <a:r>
                        <a:rPr lang="en-US" sz="1600" b="1" dirty="0" smtClean="0">
                          <a:solidFill>
                            <a:srgbClr val="827B70"/>
                          </a:solidFill>
                        </a:rPr>
                        <a:t>DRC</a:t>
                      </a:r>
                      <a:endParaRPr lang="en-US" sz="1600" b="1" dirty="0">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chemeClr val="tx1"/>
                          </a:solidFill>
                        </a:rPr>
                        <a:t>Lao PDR</a:t>
                      </a:r>
                      <a:endParaRPr lang="en-US" sz="1600" b="1" dirty="0">
                        <a:solidFill>
                          <a:schemeClr val="tx1"/>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Croatia</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a:solidFill>
                            <a:srgbClr val="827B70"/>
                          </a:solidFill>
                        </a:rPr>
                        <a:t>Kuwait</a:t>
                      </a: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288146">
                <a:tc>
                  <a:txBody>
                    <a:bodyPr/>
                    <a:lstStyle/>
                    <a:p>
                      <a:pPr algn="ctr">
                        <a:lnSpc>
                          <a:spcPct val="115000"/>
                        </a:lnSpc>
                        <a:spcAft>
                          <a:spcPts val="0"/>
                        </a:spcAft>
                      </a:pPr>
                      <a:r>
                        <a:rPr lang="en-US" sz="1600" b="1">
                          <a:solidFill>
                            <a:srgbClr val="827B70"/>
                          </a:solidFill>
                        </a:rPr>
                        <a:t>Eritrea</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chemeClr val="tx1"/>
                          </a:solidFill>
                        </a:rPr>
                        <a:t>Vietnam</a:t>
                      </a:r>
                      <a:endParaRPr lang="en-US" sz="1600" b="1" dirty="0">
                        <a:solidFill>
                          <a:schemeClr val="tx1"/>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Georgia</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chemeClr val="tx1"/>
                          </a:solidFill>
                        </a:rPr>
                        <a:t>Lebanon</a:t>
                      </a:r>
                      <a:endParaRPr lang="en-US" sz="1600" b="1" dirty="0">
                        <a:solidFill>
                          <a:schemeClr val="tx1"/>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Ethiopia</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Montenegro</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a:solidFill>
                            <a:srgbClr val="827B70"/>
                          </a:solidFill>
                        </a:rPr>
                        <a:t>Syria</a:t>
                      </a: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Guinea-Bissau</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827B70"/>
                          </a:solidFill>
                        </a:rPr>
                        <a:t>Russia</a:t>
                      </a: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i="1" dirty="0" smtClean="0">
                          <a:solidFill>
                            <a:srgbClr val="827B70"/>
                          </a:solidFill>
                        </a:rPr>
                        <a:t>Western Sahara</a:t>
                      </a:r>
                      <a:endParaRPr lang="en-US" sz="1600" b="1" i="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Mozambique</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a:solidFill>
                            <a:srgbClr val="827B70"/>
                          </a:solidFill>
                        </a:rPr>
                        <a:t>Serbia</a:t>
                      </a: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Sierra Leone</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a:solidFill>
                            <a:srgbClr val="827B70"/>
                          </a:solidFill>
                        </a:rPr>
                        <a:t>Tajikistan</a:t>
                      </a: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Sudan</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i="1" dirty="0">
                          <a:solidFill>
                            <a:srgbClr val="827B70"/>
                          </a:solidFill>
                        </a:rPr>
                        <a:t>Kosovo</a:t>
                      </a:r>
                      <a:endParaRPr lang="en-US" sz="1600" b="1" i="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r h="314964">
                <a:tc>
                  <a:txBody>
                    <a:bodyPr/>
                    <a:lstStyle/>
                    <a:p>
                      <a:pPr algn="ctr">
                        <a:lnSpc>
                          <a:spcPct val="115000"/>
                        </a:lnSpc>
                        <a:spcAft>
                          <a:spcPts val="0"/>
                        </a:spcAft>
                      </a:pPr>
                      <a:r>
                        <a:rPr lang="en-US" sz="1600" b="1">
                          <a:solidFill>
                            <a:srgbClr val="827B70"/>
                          </a:solidFill>
                        </a:rPr>
                        <a:t>Uganda</a:t>
                      </a:r>
                      <a:endParaRPr lang="en-US" sz="1600" b="1">
                        <a:solidFill>
                          <a:srgbClr val="827B70"/>
                        </a:solidFill>
                        <a:latin typeface="+mn-lt"/>
                        <a:ea typeface="MS Mincho"/>
                        <a:cs typeface="Times New Roman"/>
                      </a:endParaRPr>
                    </a:p>
                  </a:txBody>
                  <a:tcPr marL="68580" marR="68580" marT="0" marB="0">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r>
                        <a:rPr lang="en-US" sz="1600" b="1" i="1" dirty="0">
                          <a:solidFill>
                            <a:srgbClr val="827B70"/>
                          </a:solidFill>
                        </a:rPr>
                        <a:t>Nagorno-Karabakh</a:t>
                      </a:r>
                      <a:endParaRPr lang="en-US" sz="1600" b="1" i="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lnR w="28575" cap="flat" cmpd="sng" algn="ctr">
                      <a:solidFill>
                        <a:srgbClr val="897E69"/>
                      </a:solidFill>
                      <a:prstDash val="solid"/>
                      <a:round/>
                      <a:headEnd type="none" w="med" len="med"/>
                      <a:tailEnd type="none" w="med" len="med"/>
                    </a:lnR>
                  </a:tcPr>
                </a:tc>
                <a:tc>
                  <a:txBody>
                    <a:bodyPr/>
                    <a:lstStyle/>
                    <a:p>
                      <a:pPr algn="ctr">
                        <a:lnSpc>
                          <a:spcPct val="115000"/>
                        </a:lnSpc>
                        <a:spcAft>
                          <a:spcPts val="0"/>
                        </a:spcAft>
                      </a:pPr>
                      <a:endParaRPr lang="en-US" sz="1600" b="1" dirty="0">
                        <a:solidFill>
                          <a:srgbClr val="827B70"/>
                        </a:solidFill>
                        <a:latin typeface="+mn-lt"/>
                        <a:ea typeface="MS Mincho"/>
                        <a:cs typeface="Times New Roman"/>
                      </a:endParaRPr>
                    </a:p>
                  </a:txBody>
                  <a:tcPr marL="68580" marR="68580" marT="0" marB="0">
                    <a:lnL w="28575" cap="flat" cmpd="sng" algn="ctr">
                      <a:solidFill>
                        <a:srgbClr val="897E69"/>
                      </a:solidFill>
                      <a:prstDash val="solid"/>
                      <a:round/>
                      <a:headEnd type="none" w="med" len="med"/>
                      <a:tailEnd type="none" w="med" len="med"/>
                    </a:lnL>
                  </a:tcPr>
                </a:tc>
              </a:tr>
            </a:tbl>
          </a:graphicData>
        </a:graphic>
      </p:graphicFrame>
      <p:sp>
        <p:nvSpPr>
          <p:cNvPr id="17412" name="Rectangle 4"/>
          <p:cNvSpPr>
            <a:spLocks noChangeArrowheads="1"/>
          </p:cNvSpPr>
          <p:nvPr/>
        </p:nvSpPr>
        <p:spPr bwMode="auto">
          <a:xfrm>
            <a:off x="539750" y="5476875"/>
            <a:ext cx="8064500" cy="584200"/>
          </a:xfrm>
          <a:prstGeom prst="rect">
            <a:avLst/>
          </a:prstGeom>
          <a:noFill/>
          <a:ln w="9525">
            <a:noFill/>
            <a:miter lim="800000"/>
            <a:headEnd/>
            <a:tailEnd/>
          </a:ln>
        </p:spPr>
        <p:txBody>
          <a:bodyPr anchor="ctr">
            <a:spAutoFit/>
          </a:bodyPr>
          <a:lstStyle/>
          <a:p>
            <a:pPr>
              <a:tabLst>
                <a:tab pos="1530350" algn="l"/>
              </a:tabLst>
            </a:pPr>
            <a:r>
              <a:rPr lang="en-US" altLang="ja-JP" sz="1600" b="1" i="1">
                <a:solidFill>
                  <a:srgbClr val="5C5546"/>
                </a:solidFill>
                <a:ea typeface="MS Mincho" pitchFamily="49" charset="-128"/>
                <a:cs typeface="Arial Narrow" pitchFamily="34" charset="0"/>
              </a:rPr>
              <a:t>Note: Other areas are indicated by italics. </a:t>
            </a:r>
            <a:r>
              <a:rPr lang="en-US" altLang="ja-JP" sz="1600" b="1" i="1">
                <a:ea typeface="MS Mincho" pitchFamily="49" charset="-128"/>
                <a:cs typeface="Arial Narrow" pitchFamily="34" charset="0"/>
              </a:rPr>
              <a:t>Black text </a:t>
            </a:r>
            <a:r>
              <a:rPr lang="en-US" altLang="ja-JP" sz="1600" b="1" i="1">
                <a:solidFill>
                  <a:srgbClr val="5C5546"/>
                </a:solidFill>
                <a:ea typeface="MS Mincho" pitchFamily="49" charset="-128"/>
                <a:cs typeface="Arial Narrow" pitchFamily="34" charset="0"/>
              </a:rPr>
              <a:t>indicates the 5 states with the largest numbers of casualties.</a:t>
            </a:r>
            <a:endParaRPr lang="en-US" altLang="ja-JP" sz="1600" b="1">
              <a:solidFill>
                <a:srgbClr val="5C5546"/>
              </a:solidFill>
              <a:ea typeface="MS Mincho" pitchFamily="49" charset="-128"/>
              <a:cs typeface="Arial Narrow" pitchFamily="34" charset="0"/>
            </a:endParaRPr>
          </a:p>
        </p:txBody>
      </p:sp>
      <p:grpSp>
        <p:nvGrpSpPr>
          <p:cNvPr id="17413" name="Group 17"/>
          <p:cNvGrpSpPr>
            <a:grpSpLocks/>
          </p:cNvGrpSpPr>
          <p:nvPr/>
        </p:nvGrpSpPr>
        <p:grpSpPr bwMode="auto">
          <a:xfrm>
            <a:off x="107950" y="5876925"/>
            <a:ext cx="8928100" cy="936625"/>
            <a:chOff x="107505" y="5877272"/>
            <a:chExt cx="8928991" cy="936104"/>
          </a:xfrm>
        </p:grpSpPr>
        <p:pic>
          <p:nvPicPr>
            <p:cNvPr id="17414" name="Picture 11"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7415" name="Picture 12"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0" y="0"/>
            <a:ext cx="9144000" cy="1268413"/>
            <a:chOff x="0" y="0"/>
            <a:chExt cx="9144000" cy="1268760"/>
          </a:xfrm>
        </p:grpSpPr>
        <p:pic>
          <p:nvPicPr>
            <p:cNvPr id="18440"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8441" name="Subtitle 2"/>
            <p:cNvSpPr txBox="1">
              <a:spLocks/>
            </p:cNvSpPr>
            <p:nvPr/>
          </p:nvSpPr>
          <p:spPr bwMode="auto">
            <a:xfrm>
              <a:off x="0" y="0"/>
              <a:ext cx="9144000" cy="1196752"/>
            </a:xfrm>
            <a:prstGeom prst="rect">
              <a:avLst/>
            </a:prstGeom>
            <a:noFill/>
            <a:ln w="9525">
              <a:noFill/>
              <a:miter lim="800000"/>
              <a:headEnd/>
              <a:tailEnd/>
            </a:ln>
          </p:spPr>
          <p:txBody>
            <a:bodyPr/>
            <a:lstStyle/>
            <a:p>
              <a:pPr algn="ctr">
                <a:spcBef>
                  <a:spcPct val="20000"/>
                </a:spcBef>
              </a:pPr>
              <a:r>
                <a:rPr lang="en-CA" sz="3300" b="1" dirty="0">
                  <a:solidFill>
                    <a:srgbClr val="E1C2A3"/>
                  </a:solidFill>
                </a:rPr>
                <a:t>Cluster </a:t>
              </a:r>
              <a:r>
                <a:rPr lang="en-CA" sz="3300" b="1" dirty="0" err="1">
                  <a:solidFill>
                    <a:srgbClr val="E1C2A3"/>
                  </a:solidFill>
                </a:rPr>
                <a:t>Munition</a:t>
              </a:r>
              <a:r>
                <a:rPr lang="en-CA" sz="3300" b="1" dirty="0">
                  <a:solidFill>
                    <a:srgbClr val="E1C2A3"/>
                  </a:solidFill>
                </a:rPr>
                <a:t> Casualties</a:t>
              </a:r>
            </a:p>
            <a:p>
              <a:pPr algn="ctr">
                <a:spcBef>
                  <a:spcPct val="20000"/>
                </a:spcBef>
              </a:pPr>
              <a:r>
                <a:rPr lang="en-CA" sz="3200" b="1" dirty="0">
                  <a:solidFill>
                    <a:srgbClr val="FFFFFF"/>
                  </a:solidFill>
                </a:rPr>
                <a:t>States with Reported Casualties in 2009: 10</a:t>
              </a:r>
              <a:endParaRPr lang="en-US" sz="3200" b="1" dirty="0">
                <a:solidFill>
                  <a:srgbClr val="FFFFFF"/>
                </a:solidFill>
              </a:endParaRPr>
            </a:p>
          </p:txBody>
        </p:sp>
      </p:grpSp>
      <p:sp>
        <p:nvSpPr>
          <p:cNvPr id="18435" name="Rectangle 4"/>
          <p:cNvSpPr>
            <a:spLocks noChangeArrowheads="1"/>
          </p:cNvSpPr>
          <p:nvPr/>
        </p:nvSpPr>
        <p:spPr bwMode="auto">
          <a:xfrm>
            <a:off x="1979613" y="5732463"/>
            <a:ext cx="5761037" cy="339725"/>
          </a:xfrm>
          <a:prstGeom prst="rect">
            <a:avLst/>
          </a:prstGeom>
          <a:noFill/>
          <a:ln w="9525">
            <a:noFill/>
            <a:miter lim="800000"/>
            <a:headEnd/>
            <a:tailEnd/>
          </a:ln>
        </p:spPr>
        <p:txBody>
          <a:bodyPr anchor="ctr">
            <a:spAutoFit/>
          </a:bodyPr>
          <a:lstStyle/>
          <a:p>
            <a:pPr>
              <a:tabLst>
                <a:tab pos="1530350" algn="l"/>
              </a:tabLst>
            </a:pPr>
            <a:r>
              <a:rPr lang="en-US" altLang="ja-JP" sz="1600" b="1" i="1">
                <a:solidFill>
                  <a:srgbClr val="5C5546"/>
                </a:solidFill>
                <a:ea typeface="MS Mincho" pitchFamily="49" charset="-128"/>
                <a:cs typeface="Arial Narrow" pitchFamily="34" charset="0"/>
              </a:rPr>
              <a:t>Note: Other areas are indicated by italics.</a:t>
            </a:r>
            <a:endParaRPr lang="en-US" altLang="ja-JP" sz="1600" b="1">
              <a:solidFill>
                <a:srgbClr val="5C5546"/>
              </a:solidFill>
              <a:ea typeface="MS Mincho" pitchFamily="49" charset="-128"/>
              <a:cs typeface="Arial Narrow" pitchFamily="34" charset="0"/>
            </a:endParaRPr>
          </a:p>
        </p:txBody>
      </p:sp>
      <p:grpSp>
        <p:nvGrpSpPr>
          <p:cNvPr id="18436" name="Group 17"/>
          <p:cNvGrpSpPr>
            <a:grpSpLocks/>
          </p:cNvGrpSpPr>
          <p:nvPr/>
        </p:nvGrpSpPr>
        <p:grpSpPr bwMode="auto">
          <a:xfrm>
            <a:off x="107950" y="5876925"/>
            <a:ext cx="8928100" cy="936625"/>
            <a:chOff x="107505" y="5877272"/>
            <a:chExt cx="8928991" cy="936104"/>
          </a:xfrm>
        </p:grpSpPr>
        <p:pic>
          <p:nvPicPr>
            <p:cNvPr id="18438" name="Picture 21"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18439" name="Picture 22"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graphicFrame>
        <p:nvGraphicFramePr>
          <p:cNvPr id="26" name="Table 25"/>
          <p:cNvGraphicFramePr>
            <a:graphicFrameLocks noGrp="1"/>
          </p:cNvGraphicFramePr>
          <p:nvPr/>
        </p:nvGraphicFramePr>
        <p:xfrm>
          <a:off x="1979713" y="1628800"/>
          <a:ext cx="5184575" cy="3960432"/>
        </p:xfrm>
        <a:graphic>
          <a:graphicData uri="http://schemas.openxmlformats.org/drawingml/2006/table">
            <a:tbl>
              <a:tblPr firstRow="1" lastRow="1">
                <a:tableStyleId>{08FB837D-C827-4EFA-A057-4D05807E0F7C}</a:tableStyleId>
              </a:tblPr>
              <a:tblGrid>
                <a:gridCol w="1474493"/>
                <a:gridCol w="1156160"/>
                <a:gridCol w="2553922"/>
              </a:tblGrid>
              <a:tr h="330036">
                <a:tc>
                  <a:txBody>
                    <a:bodyPr/>
                    <a:lstStyle/>
                    <a:p>
                      <a:pPr algn="ctr">
                        <a:lnSpc>
                          <a:spcPct val="115000"/>
                        </a:lnSpc>
                        <a:spcAft>
                          <a:spcPts val="0"/>
                        </a:spcAft>
                      </a:pPr>
                      <a:r>
                        <a:rPr lang="en-US" sz="1600" b="1" dirty="0" smtClean="0">
                          <a:solidFill>
                            <a:srgbClr val="897E69"/>
                          </a:solidFill>
                        </a:rPr>
                        <a:t>State/area</a:t>
                      </a:r>
                      <a:endParaRPr lang="en-US" sz="1600" b="1" dirty="0">
                        <a:solidFill>
                          <a:srgbClr val="897E69"/>
                        </a:solidFill>
                        <a:latin typeface="+mn-lt"/>
                        <a:ea typeface="MS Mincho"/>
                        <a:cs typeface="Times New Roman"/>
                      </a:endParaRPr>
                    </a:p>
                  </a:txBody>
                  <a:tcPr marL="68580" marR="68580" marT="0" marB="0" anchor="ctr"/>
                </a:tc>
                <a:tc>
                  <a:txBody>
                    <a:bodyPr/>
                    <a:lstStyle/>
                    <a:p>
                      <a:pPr algn="ctr">
                        <a:lnSpc>
                          <a:spcPct val="115000"/>
                        </a:lnSpc>
                        <a:spcAft>
                          <a:spcPts val="0"/>
                        </a:spcAft>
                      </a:pPr>
                      <a:r>
                        <a:rPr lang="en-US" sz="1600" b="1" dirty="0" smtClean="0">
                          <a:solidFill>
                            <a:srgbClr val="897E69"/>
                          </a:solidFill>
                        </a:rPr>
                        <a:t>Casualties</a:t>
                      </a:r>
                      <a:endParaRPr lang="en-US" sz="1600" b="1" dirty="0">
                        <a:solidFill>
                          <a:srgbClr val="897E69"/>
                        </a:solidFill>
                        <a:latin typeface="+mn-lt"/>
                        <a:ea typeface="MS Mincho"/>
                        <a:cs typeface="Times New Roman"/>
                      </a:endParaRPr>
                    </a:p>
                  </a:txBody>
                  <a:tcPr marL="68580" marR="68580" marT="0" marB="0" anchor="ctr"/>
                </a:tc>
                <a:tc>
                  <a:txBody>
                    <a:bodyPr/>
                    <a:lstStyle/>
                    <a:p>
                      <a:pPr algn="ctr">
                        <a:lnSpc>
                          <a:spcPct val="115000"/>
                        </a:lnSpc>
                        <a:spcAft>
                          <a:spcPts val="0"/>
                        </a:spcAft>
                      </a:pPr>
                      <a:r>
                        <a:rPr lang="en-US" sz="1600" b="1" dirty="0">
                          <a:solidFill>
                            <a:srgbClr val="897E69"/>
                          </a:solidFill>
                        </a:rPr>
                        <a:t>Convention </a:t>
                      </a:r>
                      <a:r>
                        <a:rPr lang="en-US" sz="1600" b="1" dirty="0" smtClean="0">
                          <a:solidFill>
                            <a:srgbClr val="897E69"/>
                          </a:solidFill>
                        </a:rPr>
                        <a:t>status</a:t>
                      </a:r>
                      <a:endParaRPr lang="en-US" sz="1600" b="1" dirty="0">
                        <a:solidFill>
                          <a:srgbClr val="897E69"/>
                        </a:solidFill>
                        <a:latin typeface="+mn-lt"/>
                        <a:ea typeface="MS Mincho"/>
                        <a:cs typeface="Times New Roman"/>
                      </a:endParaRPr>
                    </a:p>
                  </a:txBody>
                  <a:tcPr marL="68580" marR="68580" marT="0" marB="0" anchor="ctr"/>
                </a:tc>
              </a:tr>
              <a:tr h="330036">
                <a:tc>
                  <a:txBody>
                    <a:bodyPr/>
                    <a:lstStyle/>
                    <a:p>
                      <a:pPr>
                        <a:lnSpc>
                          <a:spcPct val="115000"/>
                        </a:lnSpc>
                        <a:spcAft>
                          <a:spcPts val="0"/>
                        </a:spcAft>
                      </a:pPr>
                      <a:r>
                        <a:rPr lang="en-US" sz="1600" b="1" dirty="0">
                          <a:solidFill>
                            <a:srgbClr val="897E69"/>
                          </a:solidFill>
                        </a:rPr>
                        <a:t>Afghanistan</a:t>
                      </a:r>
                      <a:endParaRPr lang="en-US" sz="1600" b="1" dirty="0">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3</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Signatory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BiH</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3</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State Party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Cambodia</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10</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State not party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dirty="0">
                          <a:solidFill>
                            <a:srgbClr val="897E69"/>
                          </a:solidFill>
                        </a:rPr>
                        <a:t>DRC</a:t>
                      </a:r>
                      <a:endParaRPr lang="en-US" sz="1600" b="1" dirty="0">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10</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Signatory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Iraq</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Signatory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Lao PDR</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33</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State Party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Lebanon</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17</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Signatory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Sudan</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14</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State not party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a:solidFill>
                            <a:srgbClr val="897E69"/>
                          </a:solidFill>
                        </a:rPr>
                        <a:t>Vietnam</a:t>
                      </a:r>
                      <a:endParaRPr lang="en-US" sz="1600" b="1">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7</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State not party</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nSpc>
                          <a:spcPct val="115000"/>
                        </a:lnSpc>
                        <a:spcAft>
                          <a:spcPts val="0"/>
                        </a:spcAft>
                      </a:pPr>
                      <a:r>
                        <a:rPr lang="en-US" sz="1600" b="1" i="1" dirty="0">
                          <a:solidFill>
                            <a:srgbClr val="897E69"/>
                          </a:solidFill>
                        </a:rPr>
                        <a:t>Kosovo</a:t>
                      </a:r>
                      <a:endParaRPr lang="en-US" sz="1600" b="1" i="1" dirty="0">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2</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r>
                        <a:rPr lang="en-US" sz="1600" b="1" dirty="0">
                          <a:solidFill>
                            <a:srgbClr val="897E69"/>
                          </a:solidFill>
                        </a:rPr>
                        <a:t>Not applicable</a:t>
                      </a:r>
                      <a:endParaRPr lang="en-US" sz="1600" b="1" dirty="0">
                        <a:solidFill>
                          <a:srgbClr val="897E69"/>
                        </a:solidFill>
                        <a:latin typeface="+mn-lt"/>
                        <a:ea typeface="MS Mincho"/>
                        <a:cs typeface="Times New Roman"/>
                      </a:endParaRPr>
                    </a:p>
                  </a:txBody>
                  <a:tcPr marL="68580" marR="68580" marT="0" marB="0" anchor="b"/>
                </a:tc>
              </a:tr>
              <a:tr h="330036">
                <a:tc>
                  <a:txBody>
                    <a:bodyPr/>
                    <a:lstStyle/>
                    <a:p>
                      <a:pPr algn="r">
                        <a:lnSpc>
                          <a:spcPct val="115000"/>
                        </a:lnSpc>
                        <a:spcAft>
                          <a:spcPts val="0"/>
                        </a:spcAft>
                      </a:pPr>
                      <a:r>
                        <a:rPr lang="en-US" sz="1600" b="1" dirty="0">
                          <a:solidFill>
                            <a:srgbClr val="897E69"/>
                          </a:solidFill>
                        </a:rPr>
                        <a:t>Total</a:t>
                      </a:r>
                      <a:endParaRPr lang="en-US" sz="1600" b="1" dirty="0">
                        <a:solidFill>
                          <a:srgbClr val="897E69"/>
                        </a:solidFill>
                        <a:latin typeface="+mn-lt"/>
                        <a:ea typeface="MS Mincho"/>
                        <a:cs typeface="Times New Roman"/>
                      </a:endParaRPr>
                    </a:p>
                  </a:txBody>
                  <a:tcPr marL="68580" marR="68580" marT="0" marB="0" anchor="b"/>
                </a:tc>
                <a:tc>
                  <a:txBody>
                    <a:bodyPr/>
                    <a:lstStyle/>
                    <a:p>
                      <a:pPr algn="ctr">
                        <a:lnSpc>
                          <a:spcPct val="115000"/>
                        </a:lnSpc>
                        <a:spcAft>
                          <a:spcPts val="0"/>
                        </a:spcAft>
                      </a:pPr>
                      <a:r>
                        <a:rPr lang="en-US" sz="1600" b="1" dirty="0">
                          <a:solidFill>
                            <a:srgbClr val="897E69"/>
                          </a:solidFill>
                        </a:rPr>
                        <a:t>100</a:t>
                      </a:r>
                      <a:endParaRPr lang="en-US" sz="1600" b="1" dirty="0">
                        <a:solidFill>
                          <a:srgbClr val="897E69"/>
                        </a:solidFill>
                        <a:latin typeface="+mn-lt"/>
                        <a:ea typeface="MS Mincho"/>
                        <a:cs typeface="Times New Roman"/>
                      </a:endParaRPr>
                    </a:p>
                  </a:txBody>
                  <a:tcPr marL="68580" marR="68580" marT="0" marB="0" anchor="b"/>
                </a:tc>
                <a:tc>
                  <a:txBody>
                    <a:bodyPr/>
                    <a:lstStyle/>
                    <a:p>
                      <a:pPr>
                        <a:lnSpc>
                          <a:spcPct val="115000"/>
                        </a:lnSpc>
                        <a:spcAft>
                          <a:spcPts val="0"/>
                        </a:spcAft>
                      </a:pPr>
                      <a:endParaRPr lang="en-US" sz="1600" b="1" dirty="0">
                        <a:solidFill>
                          <a:srgbClr val="897E69"/>
                        </a:solidFill>
                        <a:latin typeface="+mn-lt"/>
                        <a:ea typeface="MS Mincho"/>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4"/>
          <p:cNvGrpSpPr>
            <a:grpSpLocks/>
          </p:cNvGrpSpPr>
          <p:nvPr/>
        </p:nvGrpSpPr>
        <p:grpSpPr bwMode="auto">
          <a:xfrm>
            <a:off x="0" y="0"/>
            <a:ext cx="9144000" cy="1268413"/>
            <a:chOff x="0" y="0"/>
            <a:chExt cx="9144000" cy="1268760"/>
          </a:xfrm>
        </p:grpSpPr>
        <p:pic>
          <p:nvPicPr>
            <p:cNvPr id="3082"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3083" name="Subtitle 2"/>
            <p:cNvSpPr txBox="1">
              <a:spLocks/>
            </p:cNvSpPr>
            <p:nvPr/>
          </p:nvSpPr>
          <p:spPr bwMode="auto">
            <a:xfrm>
              <a:off x="1115616" y="0"/>
              <a:ext cx="6948772" cy="1196752"/>
            </a:xfrm>
            <a:prstGeom prst="rect">
              <a:avLst/>
            </a:prstGeom>
            <a:noFill/>
            <a:ln w="9525">
              <a:noFill/>
              <a:miter lim="800000"/>
              <a:headEnd/>
              <a:tailEnd/>
            </a:ln>
          </p:spPr>
          <p:txBody>
            <a:bodyPr/>
            <a:lstStyle/>
            <a:p>
              <a:pPr algn="ctr">
                <a:spcBef>
                  <a:spcPct val="20000"/>
                </a:spcBef>
              </a:pPr>
              <a:endParaRPr lang="en-US" sz="3300" b="1">
                <a:solidFill>
                  <a:srgbClr val="FFFFFF"/>
                </a:solidFill>
              </a:endParaRPr>
            </a:p>
          </p:txBody>
        </p:sp>
      </p:grpSp>
      <p:sp>
        <p:nvSpPr>
          <p:cNvPr id="17" name="Subtitle 2"/>
          <p:cNvSpPr txBox="1">
            <a:spLocks/>
          </p:cNvSpPr>
          <p:nvPr/>
        </p:nvSpPr>
        <p:spPr>
          <a:xfrm>
            <a:off x="719138" y="1700213"/>
            <a:ext cx="7705725" cy="3816350"/>
          </a:xfrm>
          <a:prstGeom prst="rect">
            <a:avLst/>
          </a:prstGeom>
          <a:solidFill>
            <a:schemeClr val="bg2">
              <a:alpha val="55000"/>
            </a:schemeClr>
          </a:solidFill>
        </p:spPr>
        <p:txBody>
          <a:bodyPr>
            <a:normAutofit lnSpcReduction="10000"/>
          </a:bodyPr>
          <a:lstStyle/>
          <a:p>
            <a:pPr marL="609600" indent="-609600" algn="ctr" fontAlgn="auto">
              <a:spcBef>
                <a:spcPct val="20000"/>
              </a:spcBef>
              <a:spcAft>
                <a:spcPts val="0"/>
              </a:spcAft>
              <a:buClr>
                <a:schemeClr val="tx1"/>
              </a:buClr>
              <a:buFont typeface="Arial" pitchFamily="34" charset="0"/>
              <a:buNone/>
              <a:defRPr/>
            </a:pPr>
            <a:r>
              <a:rPr lang="en-CA" sz="3700" b="1" dirty="0">
                <a:solidFill>
                  <a:srgbClr val="897E69"/>
                </a:solidFill>
              </a:rPr>
              <a:t>Ban Policy</a:t>
            </a:r>
          </a:p>
          <a:p>
            <a:pPr marL="609600" indent="-609600" algn="ctr" fontAlgn="auto">
              <a:spcBef>
                <a:spcPct val="20000"/>
              </a:spcBef>
              <a:spcAft>
                <a:spcPts val="0"/>
              </a:spcAft>
              <a:buClr>
                <a:schemeClr val="tx1"/>
              </a:buClr>
              <a:buFont typeface="Arial" pitchFamily="34" charset="0"/>
              <a:buNone/>
              <a:defRPr/>
            </a:pPr>
            <a:r>
              <a:rPr lang="en-CA" sz="3700" b="1" dirty="0">
                <a:solidFill>
                  <a:srgbClr val="897E69"/>
                </a:solidFill>
              </a:rPr>
              <a:t>Mine Action</a:t>
            </a:r>
          </a:p>
          <a:p>
            <a:pPr marL="609600" indent="-609600" algn="ctr" fontAlgn="auto">
              <a:spcBef>
                <a:spcPct val="20000"/>
              </a:spcBef>
              <a:spcAft>
                <a:spcPts val="0"/>
              </a:spcAft>
              <a:buClr>
                <a:schemeClr val="tx1"/>
              </a:buClr>
              <a:buFont typeface="Arial" pitchFamily="34" charset="0"/>
              <a:buNone/>
              <a:defRPr/>
            </a:pPr>
            <a:r>
              <a:rPr lang="en-CA" sz="3700" b="1" dirty="0">
                <a:solidFill>
                  <a:srgbClr val="897E69"/>
                </a:solidFill>
              </a:rPr>
              <a:t>Casualties and Victim Assistance</a:t>
            </a:r>
          </a:p>
          <a:p>
            <a:pPr marL="609600" indent="-609600" algn="ctr" fontAlgn="auto">
              <a:spcBef>
                <a:spcPct val="20000"/>
              </a:spcBef>
              <a:spcAft>
                <a:spcPts val="0"/>
              </a:spcAft>
              <a:buClr>
                <a:schemeClr val="tx1"/>
              </a:buClr>
              <a:buFont typeface="Arial" pitchFamily="34" charset="0"/>
              <a:buNone/>
              <a:defRPr/>
            </a:pPr>
            <a:r>
              <a:rPr lang="en-CA" sz="3700" b="1" dirty="0">
                <a:solidFill>
                  <a:srgbClr val="897E69"/>
                </a:solidFill>
              </a:rPr>
              <a:t>Support for Mine Action</a:t>
            </a:r>
          </a:p>
          <a:p>
            <a:pPr marL="609600" indent="-609600" algn="ctr" fontAlgn="auto">
              <a:spcBef>
                <a:spcPct val="20000"/>
              </a:spcBef>
              <a:spcAft>
                <a:spcPts val="0"/>
              </a:spcAft>
              <a:buClr>
                <a:schemeClr val="tx1"/>
              </a:buClr>
              <a:buFont typeface="Arial" pitchFamily="34" charset="0"/>
              <a:buNone/>
              <a:defRPr/>
            </a:pPr>
            <a:endParaRPr lang="en-CA" sz="2500" b="1" dirty="0">
              <a:solidFill>
                <a:srgbClr val="897E69"/>
              </a:solidFill>
            </a:endParaRPr>
          </a:p>
          <a:p>
            <a:pPr marL="609600" indent="-609600" algn="ctr" fontAlgn="auto">
              <a:spcBef>
                <a:spcPct val="20000"/>
              </a:spcBef>
              <a:spcAft>
                <a:spcPts val="0"/>
              </a:spcAft>
              <a:buClr>
                <a:schemeClr val="tx1"/>
              </a:buClr>
              <a:buFont typeface="Arial" pitchFamily="34" charset="0"/>
              <a:buNone/>
              <a:defRPr/>
            </a:pPr>
            <a:r>
              <a:rPr lang="en-CA" sz="3700" b="1" dirty="0">
                <a:solidFill>
                  <a:srgbClr val="897E69"/>
                </a:solidFill>
              </a:rPr>
              <a:t>All countries and seven areas</a:t>
            </a:r>
          </a:p>
          <a:p>
            <a:pPr marL="609600" indent="-609600" algn="ctr" fontAlgn="auto">
              <a:spcBef>
                <a:spcPct val="20000"/>
              </a:spcBef>
              <a:spcAft>
                <a:spcPts val="0"/>
              </a:spcAft>
              <a:buClr>
                <a:schemeClr val="tx1"/>
              </a:buClr>
              <a:buFont typeface="Arial" pitchFamily="34" charset="0"/>
              <a:buNone/>
              <a:defRPr/>
            </a:pPr>
            <a:endParaRPr lang="en-CA" sz="3700" b="1" dirty="0"/>
          </a:p>
          <a:p>
            <a:pPr marL="609600" indent="-609600" algn="ctr" fontAlgn="auto">
              <a:spcBef>
                <a:spcPct val="20000"/>
              </a:spcBef>
              <a:spcAft>
                <a:spcPts val="0"/>
              </a:spcAft>
              <a:buClr>
                <a:schemeClr val="tx1"/>
              </a:buClr>
              <a:buFont typeface="Arial" pitchFamily="34" charset="0"/>
              <a:buNone/>
              <a:defRPr/>
            </a:pPr>
            <a:endParaRPr lang="en-CA" sz="3700" b="1" dirty="0"/>
          </a:p>
          <a:p>
            <a:pPr marL="609600" indent="-609600" algn="ctr" fontAlgn="auto">
              <a:spcBef>
                <a:spcPct val="20000"/>
              </a:spcBef>
              <a:spcAft>
                <a:spcPts val="0"/>
              </a:spcAft>
              <a:buClr>
                <a:schemeClr val="tx1"/>
              </a:buClr>
              <a:buFont typeface="Arial" pitchFamily="34" charset="0"/>
              <a:buNone/>
              <a:defRPr/>
            </a:pPr>
            <a:endParaRPr lang="en-CA" sz="3700" b="1" dirty="0"/>
          </a:p>
          <a:p>
            <a:pPr marL="609600" indent="-609600" algn="ctr" fontAlgn="auto">
              <a:spcBef>
                <a:spcPct val="20000"/>
              </a:spcBef>
              <a:spcAft>
                <a:spcPts val="0"/>
              </a:spcAft>
              <a:buClr>
                <a:schemeClr val="tx1"/>
              </a:buClr>
              <a:buFont typeface="Arial" pitchFamily="34" charset="0"/>
              <a:buNone/>
              <a:defRPr/>
            </a:pPr>
            <a:endParaRPr lang="en-US" sz="4000" b="1" dirty="0"/>
          </a:p>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ndParaRPr>
          </a:p>
        </p:txBody>
      </p:sp>
      <p:grpSp>
        <p:nvGrpSpPr>
          <p:cNvPr id="3076" name="Group 20"/>
          <p:cNvGrpSpPr>
            <a:grpSpLocks/>
          </p:cNvGrpSpPr>
          <p:nvPr/>
        </p:nvGrpSpPr>
        <p:grpSpPr bwMode="auto">
          <a:xfrm>
            <a:off x="1187450" y="333375"/>
            <a:ext cx="6769100" cy="642938"/>
            <a:chOff x="1187624" y="193753"/>
            <a:chExt cx="6768752" cy="642959"/>
          </a:xfrm>
        </p:grpSpPr>
        <p:pic>
          <p:nvPicPr>
            <p:cNvPr id="3080" name="Picture 17" descr="CMM Title Bar.jpg"/>
            <p:cNvPicPr>
              <a:picLocks noChangeAspect="1"/>
            </p:cNvPicPr>
            <p:nvPr/>
          </p:nvPicPr>
          <p:blipFill>
            <a:blip r:embed="rId4" cstate="screen"/>
            <a:srcRect/>
            <a:stretch>
              <a:fillRect/>
            </a:stretch>
          </p:blipFill>
          <p:spPr bwMode="auto">
            <a:xfrm>
              <a:off x="1187624" y="193753"/>
              <a:ext cx="6012160" cy="642959"/>
            </a:xfrm>
            <a:prstGeom prst="rect">
              <a:avLst/>
            </a:prstGeom>
            <a:solidFill>
              <a:srgbClr val="C89400"/>
            </a:solidFill>
            <a:ln w="9525">
              <a:noFill/>
              <a:miter lim="800000"/>
              <a:headEnd/>
              <a:tailEnd/>
            </a:ln>
          </p:spPr>
        </p:pic>
        <p:pic>
          <p:nvPicPr>
            <p:cNvPr id="3081" name="Picture 18" descr="CMM Title Bar.jpg"/>
            <p:cNvPicPr>
              <a:picLocks noChangeAspect="1"/>
            </p:cNvPicPr>
            <p:nvPr/>
          </p:nvPicPr>
          <p:blipFill>
            <a:blip r:embed="rId5" cstate="screen"/>
            <a:srcRect/>
            <a:stretch>
              <a:fillRect/>
            </a:stretch>
          </p:blipFill>
          <p:spPr bwMode="auto">
            <a:xfrm>
              <a:off x="6588224" y="260648"/>
              <a:ext cx="1368152" cy="576064"/>
            </a:xfrm>
            <a:prstGeom prst="rect">
              <a:avLst/>
            </a:prstGeom>
            <a:solidFill>
              <a:srgbClr val="C89400"/>
            </a:solidFill>
            <a:ln w="9525">
              <a:noFill/>
              <a:miter lim="800000"/>
              <a:headEnd/>
              <a:tailEnd/>
            </a:ln>
          </p:spPr>
        </p:pic>
      </p:grpSp>
      <p:grpSp>
        <p:nvGrpSpPr>
          <p:cNvPr id="3077" name="Group 19"/>
          <p:cNvGrpSpPr>
            <a:grpSpLocks/>
          </p:cNvGrpSpPr>
          <p:nvPr/>
        </p:nvGrpSpPr>
        <p:grpSpPr bwMode="auto">
          <a:xfrm>
            <a:off x="107950" y="5876925"/>
            <a:ext cx="8928100" cy="936625"/>
            <a:chOff x="107505" y="5877272"/>
            <a:chExt cx="8928991" cy="936104"/>
          </a:xfrm>
        </p:grpSpPr>
        <p:pic>
          <p:nvPicPr>
            <p:cNvPr id="3078" name="Picture 12" descr="CMC logo transparent1.png"/>
            <p:cNvPicPr>
              <a:picLocks noChangeAspect="1"/>
            </p:cNvPicPr>
            <p:nvPr/>
          </p:nvPicPr>
          <p:blipFill>
            <a:blip r:embed="rId6" cstate="screen"/>
            <a:srcRect/>
            <a:stretch>
              <a:fillRect/>
            </a:stretch>
          </p:blipFill>
          <p:spPr bwMode="auto">
            <a:xfrm>
              <a:off x="8092902" y="5877272"/>
              <a:ext cx="943594" cy="936104"/>
            </a:xfrm>
            <a:prstGeom prst="rect">
              <a:avLst/>
            </a:prstGeom>
            <a:noFill/>
            <a:ln w="9525">
              <a:noFill/>
              <a:miter lim="800000"/>
              <a:headEnd/>
              <a:tailEnd/>
            </a:ln>
          </p:spPr>
        </p:pic>
        <p:pic>
          <p:nvPicPr>
            <p:cNvPr id="3079" name="Picture 15" descr="MonitorLogoFinal_RGB-Transparent.png"/>
            <p:cNvPicPr>
              <a:picLocks noChangeAspect="1"/>
            </p:cNvPicPr>
            <p:nvPr/>
          </p:nvPicPr>
          <p:blipFill>
            <a:blip r:embed="rId7"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txBox="1">
            <a:spLocks/>
          </p:cNvSpPr>
          <p:nvPr/>
        </p:nvSpPr>
        <p:spPr bwMode="auto">
          <a:xfrm>
            <a:off x="179388" y="4941888"/>
            <a:ext cx="8713787" cy="863600"/>
          </a:xfrm>
          <a:prstGeom prst="rect">
            <a:avLst/>
          </a:prstGeom>
          <a:solidFill>
            <a:schemeClr val="bg2">
              <a:alpha val="54901"/>
            </a:schemeClr>
          </a:solidFill>
          <a:ln w="9525">
            <a:noFill/>
            <a:miter lim="800000"/>
            <a:headEnd/>
            <a:tailEnd/>
          </a:ln>
        </p:spPr>
        <p:txBody>
          <a:bodyPr/>
          <a:lstStyle/>
          <a:p>
            <a:pPr>
              <a:spcBef>
                <a:spcPct val="20000"/>
              </a:spcBef>
            </a:pPr>
            <a:r>
              <a:rPr lang="en-CA" sz="2800">
                <a:solidFill>
                  <a:srgbClr val="827B70"/>
                </a:solidFill>
              </a:rPr>
              <a:t>providing assistance, in particular: economic inclusion and psychosocial support</a:t>
            </a:r>
            <a:endParaRPr lang="en-US" sz="2800">
              <a:solidFill>
                <a:srgbClr val="827B70"/>
              </a:solidFill>
            </a:endParaRPr>
          </a:p>
        </p:txBody>
      </p:sp>
      <p:sp>
        <p:nvSpPr>
          <p:cNvPr id="21507" name="Subtitle 2"/>
          <p:cNvSpPr>
            <a:spLocks noGrp="1"/>
          </p:cNvSpPr>
          <p:nvPr>
            <p:ph type="subTitle" idx="1"/>
          </p:nvPr>
        </p:nvSpPr>
        <p:spPr>
          <a:xfrm>
            <a:off x="179388" y="1412875"/>
            <a:ext cx="4752975" cy="3600450"/>
          </a:xfrm>
          <a:solidFill>
            <a:schemeClr val="bg2">
              <a:alpha val="54901"/>
            </a:schemeClr>
          </a:solidFill>
        </p:spPr>
        <p:txBody>
          <a:bodyPr/>
          <a:lstStyle/>
          <a:p>
            <a:pPr algn="l" eaLnBrk="1" hangingPunct="1">
              <a:buFont typeface="Wingdings" pitchFamily="2" charset="2"/>
              <a:buChar char="§"/>
            </a:pPr>
            <a:r>
              <a:rPr lang="en-US" sz="2800" dirty="0" smtClean="0">
                <a:solidFill>
                  <a:srgbClr val="897E69"/>
                </a:solidFill>
              </a:rPr>
              <a:t>Cluster </a:t>
            </a:r>
            <a:r>
              <a:rPr lang="en-US" sz="2800" dirty="0" err="1" smtClean="0">
                <a:solidFill>
                  <a:srgbClr val="897E69"/>
                </a:solidFill>
              </a:rPr>
              <a:t>munition</a:t>
            </a:r>
            <a:r>
              <a:rPr lang="en-US" sz="2800" dirty="0" smtClean="0">
                <a:solidFill>
                  <a:srgbClr val="897E69"/>
                </a:solidFill>
              </a:rPr>
              <a:t> victims include the person directly impacted, their families, and communities</a:t>
            </a:r>
            <a:endParaRPr lang="en-US" sz="2800" dirty="0" smtClean="0">
              <a:solidFill>
                <a:srgbClr val="827B70"/>
              </a:solidFill>
            </a:endParaRPr>
          </a:p>
          <a:p>
            <a:pPr algn="l" eaLnBrk="1" hangingPunct="1">
              <a:buFont typeface="Wingdings" pitchFamily="2" charset="2"/>
              <a:buChar char="§"/>
            </a:pPr>
            <a:r>
              <a:rPr lang="en-US" sz="2800" dirty="0" smtClean="0">
                <a:solidFill>
                  <a:srgbClr val="827B70"/>
                </a:solidFill>
              </a:rPr>
              <a:t>All 27 states with survivors have assistance programs in place</a:t>
            </a:r>
          </a:p>
          <a:p>
            <a:pPr algn="l" eaLnBrk="1" hangingPunct="1">
              <a:buFont typeface="Wingdings" pitchFamily="2" charset="2"/>
              <a:buChar char="§"/>
            </a:pPr>
            <a:r>
              <a:rPr lang="en-CA" sz="2800" dirty="0" smtClean="0">
                <a:solidFill>
                  <a:srgbClr val="827B70"/>
                </a:solidFill>
              </a:rPr>
              <a:t>Most states face challenges</a:t>
            </a:r>
            <a:endParaRPr lang="en-US" sz="2600" dirty="0" smtClean="0">
              <a:solidFill>
                <a:srgbClr val="827B70"/>
              </a:solidFill>
            </a:endParaRPr>
          </a:p>
        </p:txBody>
      </p:sp>
      <p:grpSp>
        <p:nvGrpSpPr>
          <p:cNvPr id="21508" name="Group 14"/>
          <p:cNvGrpSpPr>
            <a:grpSpLocks/>
          </p:cNvGrpSpPr>
          <p:nvPr/>
        </p:nvGrpSpPr>
        <p:grpSpPr bwMode="auto">
          <a:xfrm>
            <a:off x="0" y="0"/>
            <a:ext cx="9144000" cy="1268413"/>
            <a:chOff x="0" y="0"/>
            <a:chExt cx="9144000" cy="1268760"/>
          </a:xfrm>
        </p:grpSpPr>
        <p:pic>
          <p:nvPicPr>
            <p:cNvPr id="21515"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21516"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Victim Assistance</a:t>
              </a:r>
              <a:endParaRPr lang="en-US" sz="3300" b="1">
                <a:solidFill>
                  <a:srgbClr val="FFFFFF"/>
                </a:solidFill>
              </a:endParaRPr>
            </a:p>
          </p:txBody>
        </p:sp>
      </p:grpSp>
      <p:sp>
        <p:nvSpPr>
          <p:cNvPr id="21509" name="Subtitle 2"/>
          <p:cNvSpPr txBox="1">
            <a:spLocks/>
          </p:cNvSpPr>
          <p:nvPr/>
        </p:nvSpPr>
        <p:spPr bwMode="auto">
          <a:xfrm>
            <a:off x="4932363" y="4076700"/>
            <a:ext cx="3527425" cy="936625"/>
          </a:xfrm>
          <a:prstGeom prst="rect">
            <a:avLst/>
          </a:prstGeom>
          <a:noFill/>
          <a:ln w="9525">
            <a:noFill/>
            <a:miter lim="800000"/>
            <a:headEnd/>
            <a:tailEnd/>
          </a:ln>
        </p:spPr>
        <p:txBody>
          <a:bodyPr/>
          <a:lstStyle/>
          <a:p>
            <a:r>
              <a:rPr lang="en-US" sz="1600">
                <a:solidFill>
                  <a:srgbClr val="5C5546"/>
                </a:solidFill>
                <a:sym typeface="Wingdings 3" pitchFamily="18" charset="2"/>
              </a:rPr>
              <a:t></a:t>
            </a:r>
            <a:r>
              <a:rPr lang="en-US" sz="1600">
                <a:solidFill>
                  <a:srgbClr val="5C5546"/>
                </a:solidFill>
              </a:rPr>
              <a:t> Awareness-raising event in France, with a shoe pile symbolizing the lives lost to cluster munitions.</a:t>
            </a:r>
          </a:p>
        </p:txBody>
      </p:sp>
      <p:sp>
        <p:nvSpPr>
          <p:cNvPr id="21510" name="Text Box 5"/>
          <p:cNvSpPr txBox="1">
            <a:spLocks noChangeArrowheads="1"/>
          </p:cNvSpPr>
          <p:nvPr/>
        </p:nvSpPr>
        <p:spPr bwMode="auto">
          <a:xfrm rot="-5400000">
            <a:off x="7022307" y="2921794"/>
            <a:ext cx="3646487" cy="339725"/>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P. Grappin, HI, 26 September 2009</a:t>
            </a:r>
            <a:endParaRPr lang="en-US" sz="1500">
              <a:solidFill>
                <a:srgbClr val="5C5546"/>
              </a:solidFill>
            </a:endParaRPr>
          </a:p>
        </p:txBody>
      </p:sp>
      <p:grpSp>
        <p:nvGrpSpPr>
          <p:cNvPr id="21511" name="Group 17"/>
          <p:cNvGrpSpPr>
            <a:grpSpLocks/>
          </p:cNvGrpSpPr>
          <p:nvPr/>
        </p:nvGrpSpPr>
        <p:grpSpPr bwMode="auto">
          <a:xfrm>
            <a:off x="107950" y="5876925"/>
            <a:ext cx="8928100" cy="936625"/>
            <a:chOff x="107505" y="5877272"/>
            <a:chExt cx="8928991" cy="936104"/>
          </a:xfrm>
        </p:grpSpPr>
        <p:pic>
          <p:nvPicPr>
            <p:cNvPr id="21513" name="Picture 18"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21514" name="Picture 19"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pic>
        <p:nvPicPr>
          <p:cNvPr id="17" name="Picture 16" descr="Support-2.jpg"/>
          <p:cNvPicPr>
            <a:picLocks noChangeAspect="1"/>
          </p:cNvPicPr>
          <p:nvPr/>
        </p:nvPicPr>
        <p:blipFill>
          <a:blip r:embed="rId6" cstate="screen"/>
          <a:stretch>
            <a:fillRect/>
          </a:stretch>
        </p:blipFill>
        <p:spPr>
          <a:xfrm>
            <a:off x="5076825" y="1412875"/>
            <a:ext cx="3617913" cy="2663825"/>
          </a:xfrm>
          <a:prstGeom prst="rect">
            <a:avLst/>
          </a:prstGeom>
          <a:ln w="22225" cap="rnd">
            <a:solidFill>
              <a:srgbClr val="5C5546"/>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250825" y="2924175"/>
            <a:ext cx="4392613" cy="2881313"/>
          </a:xfrm>
          <a:solidFill>
            <a:schemeClr val="bg2">
              <a:alpha val="54901"/>
            </a:schemeClr>
          </a:solidFill>
        </p:spPr>
        <p:txBody>
          <a:bodyPr/>
          <a:lstStyle/>
          <a:p>
            <a:pPr algn="l" eaLnBrk="1" hangingPunct="1">
              <a:buFont typeface="Wingdings" pitchFamily="2" charset="2"/>
              <a:buChar char="§"/>
            </a:pPr>
            <a:r>
              <a:rPr lang="en-CA" sz="2800" smtClean="0">
                <a:solidFill>
                  <a:srgbClr val="827B70"/>
                </a:solidFill>
              </a:rPr>
              <a:t>In 2009, donor contributions related to cluster munitions focused on universalization of the convention, clearance, and stockpile destruction</a:t>
            </a:r>
            <a:endParaRPr lang="en-US" sz="2800" smtClean="0">
              <a:solidFill>
                <a:srgbClr val="827B70"/>
              </a:solidFill>
            </a:endParaRPr>
          </a:p>
        </p:txBody>
      </p:sp>
      <p:grpSp>
        <p:nvGrpSpPr>
          <p:cNvPr id="22531" name="Group 14"/>
          <p:cNvGrpSpPr>
            <a:grpSpLocks/>
          </p:cNvGrpSpPr>
          <p:nvPr/>
        </p:nvGrpSpPr>
        <p:grpSpPr bwMode="auto">
          <a:xfrm>
            <a:off x="0" y="0"/>
            <a:ext cx="9144000" cy="1268413"/>
            <a:chOff x="0" y="0"/>
            <a:chExt cx="9144000" cy="1268760"/>
          </a:xfrm>
        </p:grpSpPr>
        <p:pic>
          <p:nvPicPr>
            <p:cNvPr id="22539"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22540"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Support for Mine Action</a:t>
              </a:r>
              <a:endParaRPr lang="en-US" sz="3300" b="1">
                <a:solidFill>
                  <a:srgbClr val="FFFFFF"/>
                </a:solidFill>
              </a:endParaRPr>
            </a:p>
          </p:txBody>
        </p:sp>
      </p:grpSp>
      <p:sp>
        <p:nvSpPr>
          <p:cNvPr id="22532" name="Subtitle 2"/>
          <p:cNvSpPr txBox="1">
            <a:spLocks/>
          </p:cNvSpPr>
          <p:nvPr/>
        </p:nvSpPr>
        <p:spPr bwMode="auto">
          <a:xfrm>
            <a:off x="4787900" y="5732463"/>
            <a:ext cx="3529013" cy="504825"/>
          </a:xfrm>
          <a:prstGeom prst="rect">
            <a:avLst/>
          </a:prstGeom>
          <a:noFill/>
          <a:ln w="9525">
            <a:noFill/>
            <a:miter lim="800000"/>
            <a:headEnd/>
            <a:tailEnd/>
          </a:ln>
        </p:spPr>
        <p:txBody>
          <a:bodyPr/>
          <a:lstStyle/>
          <a:p>
            <a:r>
              <a:rPr lang="en-US" sz="1600">
                <a:solidFill>
                  <a:srgbClr val="5C5546"/>
                </a:solidFill>
                <a:sym typeface="Wingdings 3" pitchFamily="18" charset="2"/>
              </a:rPr>
              <a:t></a:t>
            </a:r>
            <a:r>
              <a:rPr lang="en-US" sz="1600">
                <a:solidFill>
                  <a:srgbClr val="5C5546"/>
                </a:solidFill>
              </a:rPr>
              <a:t> Moldova completes its stockpile destruction in July 2010.</a:t>
            </a:r>
          </a:p>
        </p:txBody>
      </p:sp>
      <p:sp>
        <p:nvSpPr>
          <p:cNvPr id="22533" name="Text Box 5"/>
          <p:cNvSpPr txBox="1">
            <a:spLocks noChangeArrowheads="1"/>
          </p:cNvSpPr>
          <p:nvPr/>
        </p:nvSpPr>
        <p:spPr bwMode="auto">
          <a:xfrm rot="-5400000">
            <a:off x="6887369" y="3583782"/>
            <a:ext cx="3959225" cy="338137"/>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600">
                <a:solidFill>
                  <a:srgbClr val="5C5546"/>
                </a:solidFill>
              </a:rPr>
              <a:t> Asle Huse, NPA,  29 July 2010 </a:t>
            </a:r>
            <a:endParaRPr lang="en-US" sz="1500">
              <a:solidFill>
                <a:srgbClr val="5C5546"/>
              </a:solidFill>
            </a:endParaRPr>
          </a:p>
        </p:txBody>
      </p:sp>
      <p:grpSp>
        <p:nvGrpSpPr>
          <p:cNvPr id="22534" name="Group 17"/>
          <p:cNvGrpSpPr>
            <a:grpSpLocks/>
          </p:cNvGrpSpPr>
          <p:nvPr/>
        </p:nvGrpSpPr>
        <p:grpSpPr bwMode="auto">
          <a:xfrm>
            <a:off x="107950" y="5876925"/>
            <a:ext cx="8928100" cy="936625"/>
            <a:chOff x="107505" y="5877272"/>
            <a:chExt cx="8928991" cy="936104"/>
          </a:xfrm>
        </p:grpSpPr>
        <p:pic>
          <p:nvPicPr>
            <p:cNvPr id="22537" name="Picture 18"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22538" name="Picture 19"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pic>
        <p:nvPicPr>
          <p:cNvPr id="18" name="Picture 17" descr="Ban Policy-8.jpg"/>
          <p:cNvPicPr>
            <a:picLocks noChangeAspect="1"/>
          </p:cNvPicPr>
          <p:nvPr/>
        </p:nvPicPr>
        <p:blipFill>
          <a:blip r:embed="rId6" cstate="screen"/>
          <a:srcRect/>
          <a:stretch>
            <a:fillRect/>
          </a:stretch>
        </p:blipFill>
        <p:spPr>
          <a:xfrm>
            <a:off x="4787900" y="3062288"/>
            <a:ext cx="3887788" cy="2676525"/>
          </a:xfrm>
          <a:prstGeom prst="rect">
            <a:avLst/>
          </a:prstGeom>
          <a:ln w="22225" cap="rnd">
            <a:solidFill>
              <a:srgbClr val="5C5546"/>
            </a:solidFill>
          </a:ln>
          <a:effectLst>
            <a:outerShdw blurRad="50800" dist="38100" dir="8100000" algn="tr" rotWithShape="0">
              <a:prstClr val="black">
                <a:alpha val="40000"/>
              </a:prstClr>
            </a:outerShdw>
          </a:effectLst>
        </p:spPr>
      </p:pic>
      <p:sp>
        <p:nvSpPr>
          <p:cNvPr id="22536" name="Subtitle 2"/>
          <p:cNvSpPr txBox="1">
            <a:spLocks/>
          </p:cNvSpPr>
          <p:nvPr/>
        </p:nvSpPr>
        <p:spPr bwMode="auto">
          <a:xfrm>
            <a:off x="250825" y="1484313"/>
            <a:ext cx="8424863" cy="1439862"/>
          </a:xfrm>
          <a:prstGeom prst="rect">
            <a:avLst/>
          </a:prstGeom>
          <a:solidFill>
            <a:schemeClr val="bg2">
              <a:alpha val="54901"/>
            </a:schemeClr>
          </a:solidFill>
          <a:ln w="9525">
            <a:noFill/>
            <a:miter lim="800000"/>
            <a:headEnd/>
            <a:tailEnd/>
          </a:ln>
        </p:spPr>
        <p:txBody>
          <a:bodyPr/>
          <a:lstStyle/>
          <a:p>
            <a:pPr>
              <a:spcBef>
                <a:spcPct val="20000"/>
              </a:spcBef>
              <a:buFont typeface="Wingdings" pitchFamily="2" charset="2"/>
              <a:buChar char="§"/>
            </a:pPr>
            <a:r>
              <a:rPr lang="en-CA" sz="2800">
                <a:solidFill>
                  <a:srgbClr val="827B70"/>
                </a:solidFill>
              </a:rPr>
              <a:t>In 2009, 7 states reported US$13.2 million in spending related to cluster muntions, including via the Cluster Munitions Trust Fund for Lao PDR</a:t>
            </a:r>
            <a:endParaRPr lang="en-US" sz="2800">
              <a:solidFill>
                <a:srgbClr val="827B7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onitorLogoFinal_RGB-Transparent.png"/>
          <p:cNvPicPr>
            <a:picLocks noChangeAspect="1"/>
          </p:cNvPicPr>
          <p:nvPr/>
        </p:nvPicPr>
        <p:blipFill>
          <a:blip r:embed="rId3" cstate="screen"/>
          <a:srcRect/>
          <a:stretch>
            <a:fillRect/>
          </a:stretch>
        </p:blipFill>
        <p:spPr bwMode="auto">
          <a:xfrm>
            <a:off x="6227763" y="260350"/>
            <a:ext cx="2767012" cy="720725"/>
          </a:xfrm>
          <a:prstGeom prst="rect">
            <a:avLst/>
          </a:prstGeom>
          <a:noFill/>
          <a:ln w="9525">
            <a:noFill/>
            <a:miter lim="800000"/>
            <a:headEnd/>
            <a:tailEnd/>
          </a:ln>
        </p:spPr>
      </p:pic>
      <p:pic>
        <p:nvPicPr>
          <p:cNvPr id="23555" name="Picture 5" descr="CMC logo transparent1.png"/>
          <p:cNvPicPr>
            <a:picLocks noChangeAspect="1"/>
          </p:cNvPicPr>
          <p:nvPr/>
        </p:nvPicPr>
        <p:blipFill>
          <a:blip r:embed="rId4" cstate="screen"/>
          <a:srcRect/>
          <a:stretch>
            <a:fillRect/>
          </a:stretch>
        </p:blipFill>
        <p:spPr bwMode="auto">
          <a:xfrm>
            <a:off x="323850" y="4797425"/>
            <a:ext cx="1797050" cy="1782763"/>
          </a:xfrm>
          <a:prstGeom prst="rect">
            <a:avLst/>
          </a:prstGeom>
          <a:noFill/>
          <a:ln w="9525">
            <a:noFill/>
            <a:miter lim="800000"/>
            <a:headEnd/>
            <a:tailEnd/>
          </a:ln>
        </p:spPr>
      </p:pic>
      <p:pic>
        <p:nvPicPr>
          <p:cNvPr id="8" name="Picture 7" descr="Full cover.jpg"/>
          <p:cNvPicPr>
            <a:picLocks noChangeAspect="1"/>
          </p:cNvPicPr>
          <p:nvPr/>
        </p:nvPicPr>
        <p:blipFill>
          <a:blip r:embed="rId5" cstate="screen"/>
          <a:stretch>
            <a:fillRect/>
          </a:stretch>
        </p:blipFill>
        <p:spPr>
          <a:xfrm rot="21114876">
            <a:off x="2771775" y="1033463"/>
            <a:ext cx="3103563" cy="4306887"/>
          </a:xfrm>
          <a:prstGeom prst="rect">
            <a:avLst/>
          </a:prstGeom>
          <a:effectLst>
            <a:outerShdw blurRad="50800" dist="203200" dir="2700000" algn="l" rotWithShape="0">
              <a:prstClr val="black">
                <a:alpha val="40000"/>
              </a:prstClr>
            </a:outerShdw>
          </a:effectLst>
        </p:spPr>
      </p:pic>
      <p:sp>
        <p:nvSpPr>
          <p:cNvPr id="23557" name="TextBox 8"/>
          <p:cNvSpPr txBox="1">
            <a:spLocks noChangeArrowheads="1"/>
          </p:cNvSpPr>
          <p:nvPr/>
        </p:nvSpPr>
        <p:spPr bwMode="auto">
          <a:xfrm>
            <a:off x="684213" y="260350"/>
            <a:ext cx="3095625" cy="785813"/>
          </a:xfrm>
          <a:prstGeom prst="rect">
            <a:avLst/>
          </a:prstGeom>
          <a:noFill/>
          <a:ln w="9525">
            <a:noFill/>
            <a:miter lim="800000"/>
            <a:headEnd/>
            <a:tailEnd/>
          </a:ln>
        </p:spPr>
        <p:txBody>
          <a:bodyPr>
            <a:spAutoFit/>
          </a:bodyPr>
          <a:lstStyle/>
          <a:p>
            <a:r>
              <a:rPr lang="en-CA" sz="4500" b="1">
                <a:solidFill>
                  <a:srgbClr val="897E69"/>
                </a:solidFill>
              </a:rPr>
              <a:t>Thank you</a:t>
            </a:r>
            <a:endParaRPr lang="en-US" sz="4500" b="1">
              <a:solidFill>
                <a:srgbClr val="897E69"/>
              </a:solidFill>
            </a:endParaRPr>
          </a:p>
        </p:txBody>
      </p:sp>
      <p:sp>
        <p:nvSpPr>
          <p:cNvPr id="23558" name="TextBox 9"/>
          <p:cNvSpPr txBox="1">
            <a:spLocks noChangeArrowheads="1"/>
          </p:cNvSpPr>
          <p:nvPr/>
        </p:nvSpPr>
        <p:spPr bwMode="auto">
          <a:xfrm>
            <a:off x="4500563" y="5380038"/>
            <a:ext cx="4464050" cy="1108075"/>
          </a:xfrm>
          <a:prstGeom prst="rect">
            <a:avLst/>
          </a:prstGeom>
          <a:noFill/>
          <a:ln w="9525">
            <a:noFill/>
            <a:miter lim="800000"/>
            <a:headEnd/>
            <a:tailEnd/>
          </a:ln>
        </p:spPr>
        <p:txBody>
          <a:bodyPr>
            <a:spAutoFit/>
          </a:bodyPr>
          <a:lstStyle/>
          <a:p>
            <a:pPr algn="r"/>
            <a:r>
              <a:rPr lang="en-CA" sz="3300" b="1">
                <a:solidFill>
                  <a:srgbClr val="897E69"/>
                </a:solidFill>
              </a:rPr>
              <a:t>monitor@icbl.org</a:t>
            </a:r>
          </a:p>
          <a:p>
            <a:pPr algn="r"/>
            <a:r>
              <a:rPr lang="en-CA" sz="3300" b="1">
                <a:solidFill>
                  <a:srgbClr val="897E69"/>
                </a:solidFill>
              </a:rPr>
              <a:t>www.the-monitor.org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7175" y="1557338"/>
            <a:ext cx="4826000" cy="4081462"/>
          </a:xfrm>
          <a:solidFill>
            <a:schemeClr val="bg2">
              <a:alpha val="55000"/>
            </a:schemeClr>
          </a:solidFill>
        </p:spPr>
        <p:txBody>
          <a:bodyPr rtlCol="0">
            <a:normAutofit fontScale="92500"/>
          </a:bodyPr>
          <a:lstStyle/>
          <a:p>
            <a:pPr algn="l" eaLnBrk="1" fontAlgn="auto" hangingPunct="1">
              <a:spcAft>
                <a:spcPts val="0"/>
              </a:spcAft>
              <a:buFont typeface="Arial" pitchFamily="34" charset="0"/>
              <a:buNone/>
              <a:defRPr/>
            </a:pPr>
            <a:r>
              <a:rPr lang="en-CA" b="1" dirty="0" smtClean="0">
                <a:solidFill>
                  <a:srgbClr val="897E69"/>
                </a:solidFill>
              </a:rPr>
              <a:t>Entry into force: </a:t>
            </a:r>
          </a:p>
          <a:p>
            <a:pPr algn="l" eaLnBrk="1" fontAlgn="auto" hangingPunct="1">
              <a:spcAft>
                <a:spcPts val="0"/>
              </a:spcAft>
              <a:buFont typeface="Arial" pitchFamily="34" charset="0"/>
              <a:buNone/>
              <a:defRPr/>
            </a:pPr>
            <a:r>
              <a:rPr lang="en-CA" b="1" dirty="0" smtClean="0">
                <a:solidFill>
                  <a:srgbClr val="897E69"/>
                </a:solidFill>
              </a:rPr>
              <a:t>1 August 2010</a:t>
            </a:r>
          </a:p>
          <a:p>
            <a:pPr algn="l" eaLnBrk="1" fontAlgn="auto" hangingPunct="1">
              <a:spcAft>
                <a:spcPts val="0"/>
              </a:spcAft>
              <a:buFont typeface="Arial" pitchFamily="34" charset="0"/>
              <a:buNone/>
              <a:defRPr/>
            </a:pPr>
            <a:endParaRPr lang="en-CA" sz="1100" dirty="0" smtClean="0">
              <a:solidFill>
                <a:srgbClr val="897E69"/>
              </a:solidFill>
            </a:endParaRPr>
          </a:p>
          <a:p>
            <a:pPr algn="l" eaLnBrk="1" fontAlgn="auto" hangingPunct="1">
              <a:spcAft>
                <a:spcPts val="0"/>
              </a:spcAft>
              <a:buFont typeface="Wingdings" pitchFamily="2" charset="2"/>
              <a:buChar char="§"/>
              <a:defRPr/>
            </a:pPr>
            <a:r>
              <a:rPr lang="en-CA" sz="3500" dirty="0" smtClean="0">
                <a:solidFill>
                  <a:srgbClr val="897E69"/>
                </a:solidFill>
              </a:rPr>
              <a:t>108 Signatories</a:t>
            </a:r>
          </a:p>
          <a:p>
            <a:pPr algn="l" eaLnBrk="1" fontAlgn="auto" hangingPunct="1">
              <a:spcAft>
                <a:spcPts val="0"/>
              </a:spcAft>
              <a:buFont typeface="Wingdings" pitchFamily="2" charset="2"/>
              <a:buChar char="§"/>
              <a:defRPr/>
            </a:pPr>
            <a:r>
              <a:rPr lang="en-CA" sz="3500" dirty="0" smtClean="0">
                <a:solidFill>
                  <a:srgbClr val="897E69"/>
                </a:solidFill>
              </a:rPr>
              <a:t>43 States Parties</a:t>
            </a:r>
          </a:p>
          <a:p>
            <a:pPr algn="l" eaLnBrk="1" fontAlgn="auto" hangingPunct="1">
              <a:spcAft>
                <a:spcPts val="0"/>
              </a:spcAft>
              <a:buFont typeface="Wingdings" pitchFamily="2" charset="2"/>
              <a:buChar char="§"/>
              <a:defRPr/>
            </a:pPr>
            <a:r>
              <a:rPr lang="en-CA" sz="3500" dirty="0" smtClean="0">
                <a:solidFill>
                  <a:srgbClr val="897E69"/>
                </a:solidFill>
              </a:rPr>
              <a:t>38</a:t>
            </a:r>
            <a:r>
              <a:rPr lang="en-CA" sz="3000" dirty="0" smtClean="0">
                <a:solidFill>
                  <a:srgbClr val="897E69"/>
                </a:solidFill>
              </a:rPr>
              <a:t> former users, producers, exporters, or </a:t>
            </a:r>
            <a:r>
              <a:rPr lang="en-CA" sz="3000" dirty="0" err="1" smtClean="0">
                <a:solidFill>
                  <a:srgbClr val="897E69"/>
                </a:solidFill>
              </a:rPr>
              <a:t>stockpilers</a:t>
            </a:r>
            <a:r>
              <a:rPr lang="en-CA" sz="3000" dirty="0" smtClean="0">
                <a:solidFill>
                  <a:srgbClr val="897E69"/>
                </a:solidFill>
              </a:rPr>
              <a:t> have joined the convention</a:t>
            </a:r>
          </a:p>
          <a:p>
            <a:pPr algn="l" eaLnBrk="1" fontAlgn="auto" hangingPunct="1">
              <a:spcAft>
                <a:spcPts val="0"/>
              </a:spcAft>
              <a:buFont typeface="Arial" pitchFamily="34" charset="0"/>
              <a:buChar char="•"/>
              <a:defRPr/>
            </a:pPr>
            <a:endParaRPr lang="en-US" dirty="0"/>
          </a:p>
        </p:txBody>
      </p:sp>
      <p:grpSp>
        <p:nvGrpSpPr>
          <p:cNvPr id="4099" name="Group 14"/>
          <p:cNvGrpSpPr>
            <a:grpSpLocks/>
          </p:cNvGrpSpPr>
          <p:nvPr/>
        </p:nvGrpSpPr>
        <p:grpSpPr bwMode="auto">
          <a:xfrm>
            <a:off x="0" y="0"/>
            <a:ext cx="9144000" cy="1268413"/>
            <a:chOff x="0" y="0"/>
            <a:chExt cx="9144000" cy="1268760"/>
          </a:xfrm>
        </p:grpSpPr>
        <p:pic>
          <p:nvPicPr>
            <p:cNvPr id="4107"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4108" name="Subtitle 2"/>
            <p:cNvSpPr txBox="1">
              <a:spLocks/>
            </p:cNvSpPr>
            <p:nvPr/>
          </p:nvSpPr>
          <p:spPr bwMode="auto">
            <a:xfrm>
              <a:off x="1115616" y="0"/>
              <a:ext cx="6948772"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Convention on Cluster Munitions</a:t>
              </a:r>
            </a:p>
            <a:p>
              <a:pPr algn="ctr">
                <a:spcBef>
                  <a:spcPct val="20000"/>
                </a:spcBef>
              </a:pPr>
              <a:r>
                <a:rPr lang="en-CA" sz="3300" b="1">
                  <a:solidFill>
                    <a:schemeClr val="bg1"/>
                  </a:solidFill>
                </a:rPr>
                <a:t>Status</a:t>
              </a:r>
            </a:p>
            <a:p>
              <a:pPr algn="ctr">
                <a:spcBef>
                  <a:spcPct val="20000"/>
                </a:spcBef>
              </a:pPr>
              <a:endParaRPr lang="en-US" sz="3300" b="1">
                <a:solidFill>
                  <a:srgbClr val="FFFFFF"/>
                </a:solidFill>
              </a:endParaRPr>
            </a:p>
          </p:txBody>
        </p:sp>
      </p:grpSp>
      <p:grpSp>
        <p:nvGrpSpPr>
          <p:cNvPr id="4100" name="Group 15"/>
          <p:cNvGrpSpPr>
            <a:grpSpLocks/>
          </p:cNvGrpSpPr>
          <p:nvPr/>
        </p:nvGrpSpPr>
        <p:grpSpPr bwMode="auto">
          <a:xfrm>
            <a:off x="0" y="1484313"/>
            <a:ext cx="3897313" cy="4176712"/>
            <a:chOff x="0" y="1412778"/>
            <a:chExt cx="3897079" cy="4176462"/>
          </a:xfrm>
        </p:grpSpPr>
        <p:pic>
          <p:nvPicPr>
            <p:cNvPr id="9" name="Picture 8" descr="SP-1.jpg"/>
            <p:cNvPicPr>
              <a:picLocks noChangeAspect="1"/>
            </p:cNvPicPr>
            <p:nvPr/>
          </p:nvPicPr>
          <p:blipFill>
            <a:blip r:embed="rId4" cstate="screen"/>
            <a:srcRect/>
            <a:stretch>
              <a:fillRect/>
            </a:stretch>
          </p:blipFill>
          <p:spPr>
            <a:xfrm>
              <a:off x="395264" y="1628665"/>
              <a:ext cx="3501815" cy="2881140"/>
            </a:xfrm>
            <a:prstGeom prst="rect">
              <a:avLst/>
            </a:prstGeom>
            <a:ln w="22225" cap="rnd">
              <a:solidFill>
                <a:srgbClr val="5C5546"/>
              </a:solidFill>
            </a:ln>
            <a:effectLst>
              <a:outerShdw blurRad="50800" dist="38100" dir="8100000" algn="tr" rotWithShape="0">
                <a:prstClr val="black">
                  <a:alpha val="40000"/>
                </a:prstClr>
              </a:outerShdw>
            </a:effectLst>
          </p:spPr>
        </p:pic>
        <p:sp>
          <p:nvSpPr>
            <p:cNvPr id="4105" name="Subtitle 2"/>
            <p:cNvSpPr txBox="1">
              <a:spLocks/>
            </p:cNvSpPr>
            <p:nvPr/>
          </p:nvSpPr>
          <p:spPr bwMode="auto">
            <a:xfrm>
              <a:off x="323528" y="4509120"/>
              <a:ext cx="3456384" cy="1080120"/>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Persons with disabilities dance to celebrate the Convention on Cluster Munitions entering into force for Lao PDR.</a:t>
              </a:r>
            </a:p>
          </p:txBody>
        </p:sp>
        <p:sp>
          <p:nvSpPr>
            <p:cNvPr id="4106" name="Text Box 5"/>
            <p:cNvSpPr txBox="1">
              <a:spLocks noChangeArrowheads="1"/>
            </p:cNvSpPr>
            <p:nvPr/>
          </p:nvSpPr>
          <p:spPr bwMode="auto">
            <a:xfrm rot="-5400000">
              <a:off x="-1440254" y="2853032"/>
              <a:ext cx="3203674" cy="323165"/>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500">
                  <a:solidFill>
                    <a:srgbClr val="5C5546"/>
                  </a:solidFill>
                </a:rPr>
                <a:t> Tracie Williams, 1 August 2010</a:t>
              </a:r>
            </a:p>
          </p:txBody>
        </p:sp>
      </p:grpSp>
      <p:grpSp>
        <p:nvGrpSpPr>
          <p:cNvPr id="4101" name="Group 14"/>
          <p:cNvGrpSpPr>
            <a:grpSpLocks/>
          </p:cNvGrpSpPr>
          <p:nvPr/>
        </p:nvGrpSpPr>
        <p:grpSpPr bwMode="auto">
          <a:xfrm>
            <a:off x="107950" y="5876925"/>
            <a:ext cx="8928100" cy="936625"/>
            <a:chOff x="107505" y="5877272"/>
            <a:chExt cx="8928991" cy="936104"/>
          </a:xfrm>
        </p:grpSpPr>
        <p:pic>
          <p:nvPicPr>
            <p:cNvPr id="4102" name="Picture 16"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4103" name="Picture 17"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4"/>
          <p:cNvGrpSpPr>
            <a:grpSpLocks/>
          </p:cNvGrpSpPr>
          <p:nvPr/>
        </p:nvGrpSpPr>
        <p:grpSpPr bwMode="auto">
          <a:xfrm>
            <a:off x="0" y="0"/>
            <a:ext cx="9144000" cy="1268413"/>
            <a:chOff x="0" y="0"/>
            <a:chExt cx="9144000" cy="1268760"/>
          </a:xfrm>
        </p:grpSpPr>
        <p:pic>
          <p:nvPicPr>
            <p:cNvPr id="5125"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5126" name="Subtitle 2"/>
            <p:cNvSpPr txBox="1">
              <a:spLocks/>
            </p:cNvSpPr>
            <p:nvPr/>
          </p:nvSpPr>
          <p:spPr bwMode="auto">
            <a:xfrm>
              <a:off x="1115616" y="0"/>
              <a:ext cx="6948772"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Convention on Cluster Munitions</a:t>
              </a:r>
            </a:p>
            <a:p>
              <a:pPr algn="ctr">
                <a:spcBef>
                  <a:spcPct val="20000"/>
                </a:spcBef>
              </a:pPr>
              <a:r>
                <a:rPr lang="en-CA" sz="3300" b="1">
                  <a:solidFill>
                    <a:schemeClr val="bg1"/>
                  </a:solidFill>
                </a:rPr>
                <a:t>Signatories: 108</a:t>
              </a:r>
            </a:p>
            <a:p>
              <a:pPr algn="ctr">
                <a:spcBef>
                  <a:spcPct val="20000"/>
                </a:spcBef>
              </a:pPr>
              <a:endParaRPr lang="en-US" sz="3300" b="1">
                <a:solidFill>
                  <a:srgbClr val="E1C2A3"/>
                </a:solidFill>
              </a:endParaRPr>
            </a:p>
          </p:txBody>
        </p:sp>
      </p:grpSp>
      <p:sp>
        <p:nvSpPr>
          <p:cNvPr id="5123" name="TextBox 18"/>
          <p:cNvSpPr txBox="1">
            <a:spLocks noChangeArrowheads="1"/>
          </p:cNvSpPr>
          <p:nvPr/>
        </p:nvSpPr>
        <p:spPr bwMode="auto">
          <a:xfrm>
            <a:off x="1979613" y="1341438"/>
            <a:ext cx="5184775" cy="400050"/>
          </a:xfrm>
          <a:prstGeom prst="rect">
            <a:avLst/>
          </a:prstGeom>
          <a:noFill/>
          <a:ln w="9525">
            <a:noFill/>
            <a:miter lim="800000"/>
            <a:headEnd/>
            <a:tailEnd/>
          </a:ln>
        </p:spPr>
        <p:txBody>
          <a:bodyPr>
            <a:spAutoFit/>
          </a:bodyPr>
          <a:lstStyle/>
          <a:p>
            <a:r>
              <a:rPr lang="en-CA" sz="2000" b="1" dirty="0">
                <a:solidFill>
                  <a:srgbClr val="5C5546"/>
                </a:solidFill>
              </a:rPr>
              <a:t>Signatories that have not yet ratified: </a:t>
            </a:r>
            <a:r>
              <a:rPr lang="en-CA" sz="2000" b="1" dirty="0" smtClean="0">
                <a:solidFill>
                  <a:srgbClr val="5C5546"/>
                </a:solidFill>
              </a:rPr>
              <a:t>65</a:t>
            </a:r>
            <a:endParaRPr lang="en-US" sz="2000" b="1" dirty="0">
              <a:solidFill>
                <a:srgbClr val="5C5546"/>
              </a:solidFill>
            </a:endParaRPr>
          </a:p>
        </p:txBody>
      </p:sp>
      <p:graphicFrame>
        <p:nvGraphicFramePr>
          <p:cNvPr id="17" name="Table 16"/>
          <p:cNvGraphicFramePr>
            <a:graphicFrameLocks noGrp="1"/>
          </p:cNvGraphicFramePr>
          <p:nvPr/>
        </p:nvGraphicFramePr>
        <p:xfrm>
          <a:off x="323528" y="1772816"/>
          <a:ext cx="8496944" cy="4994910"/>
        </p:xfrm>
        <a:graphic>
          <a:graphicData uri="http://schemas.openxmlformats.org/drawingml/2006/table">
            <a:tbl>
              <a:tblPr>
                <a:tableStyleId>{08FB837D-C827-4EFA-A057-4D05807E0F7C}</a:tableStyleId>
              </a:tblPr>
              <a:tblGrid>
                <a:gridCol w="1985571"/>
                <a:gridCol w="2046877"/>
                <a:gridCol w="2171647"/>
                <a:gridCol w="2292849"/>
              </a:tblGrid>
              <a:tr h="248028">
                <a:tc>
                  <a:txBody>
                    <a:bodyPr/>
                    <a:lstStyle/>
                    <a:p>
                      <a:pPr algn="ctr">
                        <a:lnSpc>
                          <a:spcPct val="115000"/>
                        </a:lnSpc>
                        <a:spcAft>
                          <a:spcPts val="0"/>
                        </a:spcAft>
                      </a:pPr>
                      <a:r>
                        <a:rPr lang="en-US" sz="1500" b="1" dirty="0">
                          <a:solidFill>
                            <a:srgbClr val="897E69"/>
                          </a:solidFill>
                        </a:rPr>
                        <a:t>Afghanistan</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a:solidFill>
                            <a:srgbClr val="897E69"/>
                          </a:solidFill>
                        </a:rPr>
                        <a:t>Angola</a:t>
                      </a:r>
                      <a:endParaRPr lang="en-US" sz="1500" b="1">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Australia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Benin</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Bolivia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Botswana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Bulgaria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Cameroon</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Canada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Central African </a:t>
                      </a:r>
                      <a:r>
                        <a:rPr lang="en-US" sz="1500" b="1" dirty="0" smtClean="0">
                          <a:solidFill>
                            <a:srgbClr val="897E69"/>
                          </a:solidFill>
                        </a:rPr>
                        <a:t>Rep.</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Chad</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Chile</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Colombia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DRC</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Congo, </a:t>
                      </a:r>
                      <a:r>
                        <a:rPr lang="en-US" sz="1500" b="1" dirty="0" smtClean="0">
                          <a:solidFill>
                            <a:srgbClr val="897E69"/>
                          </a:solidFill>
                        </a:rPr>
                        <a:t>Rep. </a:t>
                      </a:r>
                      <a:r>
                        <a:rPr lang="en-US" sz="1500" b="1" dirty="0">
                          <a:solidFill>
                            <a:srgbClr val="897E69"/>
                          </a:solidFill>
                        </a:rPr>
                        <a:t>of the</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Cook Islands</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fr-FR" sz="1500" b="1" dirty="0">
                          <a:solidFill>
                            <a:srgbClr val="897E69"/>
                          </a:solidFill>
                        </a:rPr>
                        <a:t>Costa Rica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rPr>
                        <a:t>Côte D'Ivoire</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err="1">
                          <a:solidFill>
                            <a:srgbClr val="897E69"/>
                          </a:solidFill>
                        </a:rPr>
                        <a:t>Cyprus</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err="1" smtClean="0">
                          <a:solidFill>
                            <a:srgbClr val="897E69"/>
                          </a:solidFill>
                        </a:rPr>
                        <a:t>Czech</a:t>
                      </a:r>
                      <a:r>
                        <a:rPr lang="fr-FR" sz="1500" b="1" dirty="0" smtClean="0">
                          <a:solidFill>
                            <a:srgbClr val="897E69"/>
                          </a:solidFill>
                        </a:rPr>
                        <a:t> </a:t>
                      </a:r>
                      <a:r>
                        <a:rPr lang="fr-FR" sz="1500" b="1" dirty="0" err="1" smtClean="0">
                          <a:solidFill>
                            <a:srgbClr val="897E69"/>
                          </a:solidFill>
                        </a:rPr>
                        <a:t>Republic</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Djibouti</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Dominican </a:t>
                      </a:r>
                      <a:r>
                        <a:rPr lang="en-US" sz="1500" b="1" dirty="0" smtClean="0">
                          <a:solidFill>
                            <a:srgbClr val="897E69"/>
                          </a:solidFill>
                        </a:rPr>
                        <a:t>Rep.</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El Salvador</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Gambia</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Ghana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Guatemala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Guinea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Guinea-Bissau</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Haiti</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Honduras</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Hungary</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Iceland</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Indonesia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Iraq</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Italy</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Jamaica</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de-DE" sz="1500" b="1" dirty="0">
                          <a:solidFill>
                            <a:srgbClr val="897E69"/>
                          </a:solidFill>
                        </a:rPr>
                        <a:t>Kenya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de-DE" sz="1500" b="1" dirty="0">
                          <a:solidFill>
                            <a:srgbClr val="897E69"/>
                          </a:solidFill>
                        </a:rPr>
                        <a:t>Lebanon</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de-DE" sz="1500" b="1" dirty="0">
                          <a:solidFill>
                            <a:srgbClr val="897E69"/>
                          </a:solidFill>
                        </a:rPr>
                        <a:t>Liberia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de-DE" sz="1500" b="1" dirty="0" smtClean="0">
                          <a:solidFill>
                            <a:srgbClr val="897E69"/>
                          </a:solidFill>
                        </a:rPr>
                        <a:t>Liechtenstein</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de-DE" sz="1500" b="1" dirty="0">
                          <a:solidFill>
                            <a:srgbClr val="897E69"/>
                          </a:solidFill>
                        </a:rPr>
                        <a:t>Lithuania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de-DE" sz="1500" b="1" dirty="0">
                          <a:solidFill>
                            <a:srgbClr val="897E69"/>
                          </a:solidFill>
                        </a:rPr>
                        <a:t>Madagascar</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err="1">
                          <a:solidFill>
                            <a:srgbClr val="897E69"/>
                          </a:solidFill>
                        </a:rPr>
                        <a:t>Mauritania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smtClean="0">
                          <a:solidFill>
                            <a:srgbClr val="897E69"/>
                          </a:solidFill>
                        </a:rPr>
                        <a:t>Mozambique</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fr-FR" sz="1500" b="1" dirty="0" err="1">
                          <a:solidFill>
                            <a:srgbClr val="897E69"/>
                          </a:solidFill>
                        </a:rPr>
                        <a:t>Namibia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rPr>
                        <a:t>Nauru</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err="1">
                          <a:solidFill>
                            <a:srgbClr val="897E69"/>
                          </a:solidFill>
                        </a:rPr>
                        <a:t>Netherlands</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smtClean="0">
                          <a:solidFill>
                            <a:srgbClr val="897E69"/>
                          </a:solidFill>
                        </a:rPr>
                        <a:t>Nigeria</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fr-FR" sz="1500" b="1" dirty="0">
                          <a:solidFill>
                            <a:srgbClr val="897E69"/>
                          </a:solidFill>
                        </a:rPr>
                        <a:t>Palau</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rPr>
                        <a:t>Panama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rPr>
                        <a:t>Paraguay</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err="1" smtClean="0">
                          <a:solidFill>
                            <a:srgbClr val="897E69"/>
                          </a:solidFill>
                        </a:rPr>
                        <a:t>Peru</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fr-FR" sz="1500" b="1" dirty="0">
                          <a:solidFill>
                            <a:srgbClr val="897E69"/>
                          </a:solidFill>
                        </a:rPr>
                        <a:t>Philippines</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rPr>
                        <a:t>Portugal</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Rwanda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Saint Vincent &amp; </a:t>
                      </a:r>
                      <a:br>
                        <a:rPr lang="en-US" sz="1500" b="1" dirty="0" smtClean="0">
                          <a:solidFill>
                            <a:srgbClr val="897E69"/>
                          </a:solidFill>
                        </a:rPr>
                      </a:br>
                      <a:r>
                        <a:rPr lang="en-US" sz="1500" b="1" dirty="0" smtClean="0">
                          <a:solidFill>
                            <a:srgbClr val="897E69"/>
                          </a:solidFill>
                        </a:rPr>
                        <a:t>the Grenadines</a:t>
                      </a:r>
                      <a:endParaRPr lang="en-US" sz="1500" b="1" dirty="0">
                        <a:solidFill>
                          <a:srgbClr val="897E69"/>
                        </a:solidFill>
                        <a:latin typeface="Calibri"/>
                        <a:ea typeface="Calibri"/>
                        <a:cs typeface="Times New Roman"/>
                      </a:endParaRPr>
                    </a:p>
                  </a:txBody>
                  <a:tcPr marL="68580" marR="68580" marT="0" marB="0"/>
                </a:tc>
              </a:tr>
              <a:tr h="496055">
                <a:tc>
                  <a:txBody>
                    <a:bodyPr/>
                    <a:lstStyle/>
                    <a:p>
                      <a:pPr algn="ctr">
                        <a:lnSpc>
                          <a:spcPct val="115000"/>
                        </a:lnSpc>
                        <a:spcAft>
                          <a:spcPts val="0"/>
                        </a:spcAft>
                      </a:pPr>
                      <a:r>
                        <a:rPr lang="en-US" sz="1500" b="1" dirty="0">
                          <a:solidFill>
                            <a:srgbClr val="897E69"/>
                          </a:solidFill>
                        </a:rPr>
                        <a:t>Sao Tome </a:t>
                      </a:r>
                      <a:r>
                        <a:rPr lang="en-US" sz="1500" b="1" dirty="0" smtClean="0">
                          <a:solidFill>
                            <a:srgbClr val="897E69"/>
                          </a:solidFill>
                        </a:rPr>
                        <a:t>&amp; </a:t>
                      </a:r>
                      <a:r>
                        <a:rPr lang="en-US" sz="1500" b="1" dirty="0">
                          <a:solidFill>
                            <a:srgbClr val="897E69"/>
                          </a:solidFill>
                        </a:rPr>
                        <a:t>Principe</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Senegal</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Somalia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South Africa</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a:solidFill>
                            <a:srgbClr val="897E69"/>
                          </a:solidFill>
                        </a:rPr>
                        <a:t>Sweden</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Switzerland</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rPr>
                        <a:t>Tanzania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r>
                        <a:rPr lang="en-US" sz="1500" b="1" dirty="0" smtClean="0">
                          <a:solidFill>
                            <a:srgbClr val="897E69"/>
                          </a:solidFill>
                        </a:rPr>
                        <a:t>Togo</a:t>
                      </a:r>
                      <a:endParaRPr lang="en-US" sz="1500" b="1" dirty="0">
                        <a:solidFill>
                          <a:srgbClr val="897E69"/>
                        </a:solidFill>
                        <a:latin typeface="Calibri"/>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rPr>
                        <a:t>Uganda</a:t>
                      </a: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endParaRPr lang="en-US" sz="1500" b="1" dirty="0">
                        <a:solidFill>
                          <a:srgbClr val="897E69"/>
                        </a:solidFill>
                        <a:latin typeface="Calibri"/>
                        <a:ea typeface="Calibri"/>
                        <a:cs typeface="Times New Roman"/>
                      </a:endParaRPr>
                    </a:p>
                  </a:txBody>
                  <a:tcPr marL="68580" marR="68580" marT="0" marB="0"/>
                </a:tc>
                <a:tc>
                  <a:txBody>
                    <a:bodyPr/>
                    <a:lstStyle/>
                    <a:p>
                      <a:pPr algn="ctr">
                        <a:lnSpc>
                          <a:spcPct val="115000"/>
                        </a:lnSpc>
                        <a:spcAft>
                          <a:spcPts val="0"/>
                        </a:spcAft>
                      </a:pPr>
                      <a:endParaRPr lang="en-US" sz="1500" b="1" dirty="0">
                        <a:solidFill>
                          <a:srgbClr val="897E69"/>
                        </a:solidFill>
                        <a:latin typeface="Arial Narrow"/>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dirty="0" smtClean="0">
                        <a:solidFill>
                          <a:srgbClr val="897E69"/>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0"/>
            <a:ext cx="9144000" cy="1268413"/>
            <a:chOff x="0" y="0"/>
            <a:chExt cx="9144000" cy="1268760"/>
          </a:xfrm>
        </p:grpSpPr>
        <p:pic>
          <p:nvPicPr>
            <p:cNvPr id="6151"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6152" name="Subtitle 2"/>
            <p:cNvSpPr txBox="1">
              <a:spLocks/>
            </p:cNvSpPr>
            <p:nvPr/>
          </p:nvSpPr>
          <p:spPr bwMode="auto">
            <a:xfrm>
              <a:off x="1115616" y="0"/>
              <a:ext cx="6948772" cy="1196752"/>
            </a:xfrm>
            <a:prstGeom prst="rect">
              <a:avLst/>
            </a:prstGeom>
            <a:noFill/>
            <a:ln w="9525">
              <a:noFill/>
              <a:miter lim="800000"/>
              <a:headEnd/>
              <a:tailEnd/>
            </a:ln>
          </p:spPr>
          <p:txBody>
            <a:bodyPr/>
            <a:lstStyle/>
            <a:p>
              <a:pPr algn="ctr">
                <a:spcBef>
                  <a:spcPct val="20000"/>
                </a:spcBef>
              </a:pPr>
              <a:r>
                <a:rPr lang="en-CA" sz="3300" b="1" dirty="0">
                  <a:solidFill>
                    <a:srgbClr val="E1C2A3"/>
                  </a:solidFill>
                </a:rPr>
                <a:t>Convention on Cluster Munitions</a:t>
              </a:r>
            </a:p>
            <a:p>
              <a:pPr algn="ctr">
                <a:spcBef>
                  <a:spcPct val="20000"/>
                </a:spcBef>
              </a:pPr>
              <a:r>
                <a:rPr lang="en-CA" sz="3300" b="1" dirty="0">
                  <a:solidFill>
                    <a:schemeClr val="bg1"/>
                  </a:solidFill>
                </a:rPr>
                <a:t>Ratifications: </a:t>
              </a:r>
              <a:r>
                <a:rPr lang="en-CA" sz="3300" b="1" dirty="0" smtClean="0">
                  <a:solidFill>
                    <a:schemeClr val="bg1"/>
                  </a:solidFill>
                </a:rPr>
                <a:t>43</a:t>
              </a:r>
              <a:endParaRPr lang="en-CA" sz="3300" b="1" dirty="0">
                <a:solidFill>
                  <a:schemeClr val="bg1"/>
                </a:solidFill>
              </a:endParaRPr>
            </a:p>
            <a:p>
              <a:pPr algn="ctr">
                <a:spcBef>
                  <a:spcPct val="20000"/>
                </a:spcBef>
              </a:pPr>
              <a:endParaRPr lang="en-US" sz="3300" b="1" dirty="0">
                <a:solidFill>
                  <a:srgbClr val="E1C2A3"/>
                </a:solidFill>
              </a:endParaRPr>
            </a:p>
          </p:txBody>
        </p:sp>
      </p:grpSp>
      <p:graphicFrame>
        <p:nvGraphicFramePr>
          <p:cNvPr id="17" name="Table 16"/>
          <p:cNvGraphicFramePr>
            <a:graphicFrameLocks noGrp="1"/>
          </p:cNvGraphicFramePr>
          <p:nvPr/>
        </p:nvGraphicFramePr>
        <p:xfrm>
          <a:off x="611560" y="1988840"/>
          <a:ext cx="7920880" cy="2891790"/>
        </p:xfrm>
        <a:graphic>
          <a:graphicData uri="http://schemas.openxmlformats.org/drawingml/2006/table">
            <a:tbl>
              <a:tblPr>
                <a:tableStyleId>{08FB837D-C827-4EFA-A057-4D05807E0F7C}</a:tableStyleId>
              </a:tblPr>
              <a:tblGrid>
                <a:gridCol w="2200910"/>
                <a:gridCol w="1913573"/>
                <a:gridCol w="1934189"/>
                <a:gridCol w="1872208"/>
              </a:tblGrid>
              <a:tr h="248028">
                <a:tc>
                  <a:txBody>
                    <a:bodyPr/>
                    <a:lstStyle/>
                    <a:p>
                      <a:pPr algn="ctr">
                        <a:lnSpc>
                          <a:spcPct val="115000"/>
                        </a:lnSpc>
                        <a:spcAft>
                          <a:spcPts val="0"/>
                        </a:spcAft>
                      </a:pPr>
                      <a:r>
                        <a:rPr lang="en-US" sz="1500" b="1" dirty="0">
                          <a:solidFill>
                            <a:srgbClr val="897E69"/>
                          </a:solidFill>
                          <a:latin typeface="+mn-lt"/>
                          <a:ea typeface="Times New Roman"/>
                          <a:cs typeface="Times New Roman"/>
                        </a:rPr>
                        <a:t>Albania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Antigua </a:t>
                      </a:r>
                      <a:r>
                        <a:rPr lang="en-US" sz="1500" b="1" dirty="0" smtClean="0">
                          <a:solidFill>
                            <a:srgbClr val="897E69"/>
                          </a:solidFill>
                          <a:latin typeface="+mn-lt"/>
                          <a:ea typeface="Times New Roman"/>
                          <a:cs typeface="Times New Roman"/>
                        </a:rPr>
                        <a:t>&amp; Barbuda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Austria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a:solidFill>
                            <a:srgbClr val="897E69"/>
                          </a:solidFill>
                          <a:latin typeface="+mn-lt"/>
                          <a:ea typeface="Times New Roman"/>
                          <a:cs typeface="Times New Roman"/>
                        </a:rPr>
                        <a:t>Belgium</a:t>
                      </a:r>
                      <a:endParaRPr lang="en-US" sz="1500" b="1">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Bosnia &amp; Herzegovina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Burkina Faso</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a:solidFill>
                            <a:srgbClr val="897E69"/>
                          </a:solidFill>
                          <a:latin typeface="+mn-lt"/>
                          <a:ea typeface="Times New Roman"/>
                          <a:cs typeface="Times New Roman"/>
                        </a:rPr>
                        <a:t>Burundi</a:t>
                      </a:r>
                      <a:endParaRPr lang="en-US" sz="1500" b="1">
                        <a:solidFill>
                          <a:srgbClr val="897E69"/>
                        </a:solidFill>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b="1" dirty="0" smtClean="0">
                          <a:solidFill>
                            <a:srgbClr val="897E69"/>
                          </a:solidFill>
                        </a:rPr>
                        <a:t>Cape Verde</a:t>
                      </a:r>
                      <a:endParaRPr lang="en-US" sz="1500" b="1" dirty="0" smtClean="0">
                        <a:solidFill>
                          <a:srgbClr val="897E69"/>
                        </a:solidFill>
                        <a:latin typeface="+mn-lt"/>
                        <a:ea typeface="Times New Roman"/>
                        <a:cs typeface="Times New Roman"/>
                      </a:endParaRPr>
                    </a:p>
                  </a:txBody>
                  <a:tcPr marL="68580" marR="68580" marT="0" marB="0"/>
                </a:tc>
              </a:tr>
              <a:tr h="24802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b="1" dirty="0" smtClean="0">
                          <a:solidFill>
                            <a:srgbClr val="897E69"/>
                          </a:solidFill>
                          <a:latin typeface="+mn-lt"/>
                          <a:ea typeface="Times New Roman"/>
                          <a:cs typeface="Times New Roman"/>
                        </a:rPr>
                        <a:t>Comoros</a:t>
                      </a:r>
                      <a:endParaRPr lang="en-US" sz="1500" b="1" dirty="0" smtClean="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Croatia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Denmark</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Ecuador</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Fiji</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France</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Germany</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Holy See</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Ireland</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Japan</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Lao </a:t>
                      </a:r>
                      <a:r>
                        <a:rPr lang="en-US" sz="1500" b="1" dirty="0" smtClean="0">
                          <a:solidFill>
                            <a:srgbClr val="897E69"/>
                          </a:solidFill>
                          <a:latin typeface="+mn-lt"/>
                          <a:ea typeface="Times New Roman"/>
                          <a:cs typeface="Times New Roman"/>
                        </a:rPr>
                        <a:t>PDR</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Lesotho</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Luxembourg</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Macedonia, </a:t>
                      </a:r>
                      <a:r>
                        <a:rPr lang="en-US" sz="1500" b="1" dirty="0" smtClean="0">
                          <a:solidFill>
                            <a:srgbClr val="897E69"/>
                          </a:solidFill>
                          <a:latin typeface="+mn-lt"/>
                          <a:ea typeface="Times New Roman"/>
                          <a:cs typeface="Times New Roman"/>
                        </a:rPr>
                        <a:t>FYR</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latin typeface="+mn-lt"/>
                          <a:ea typeface="Times New Roman"/>
                          <a:cs typeface="Times New Roman"/>
                        </a:rPr>
                        <a:t>Malawi</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latin typeface="+mn-lt"/>
                          <a:ea typeface="Times New Roman"/>
                          <a:cs typeface="Times New Roman"/>
                        </a:rPr>
                        <a:t>Mali</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fr-FR" sz="1500" b="1" dirty="0" smtClean="0">
                          <a:solidFill>
                            <a:srgbClr val="897E69"/>
                          </a:solidFill>
                          <a:latin typeface="+mn-lt"/>
                          <a:ea typeface="Times New Roman"/>
                          <a:cs typeface="Times New Roman"/>
                        </a:rPr>
                        <a:t>Malta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latin typeface="+mn-lt"/>
                          <a:ea typeface="Times New Roman"/>
                          <a:cs typeface="Times New Roman"/>
                        </a:rPr>
                        <a:t>Mexico</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latin typeface="+mn-lt"/>
                          <a:ea typeface="Times New Roman"/>
                          <a:cs typeface="Times New Roman"/>
                        </a:rPr>
                        <a:t>Moldova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fr-FR" sz="1500" b="1" dirty="0">
                          <a:solidFill>
                            <a:srgbClr val="897E69"/>
                          </a:solidFill>
                          <a:latin typeface="+mn-lt"/>
                          <a:ea typeface="Times New Roman"/>
                          <a:cs typeface="Times New Roman"/>
                        </a:rPr>
                        <a:t>Monaco</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Montenegro</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New Zealand</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Nicaragua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Niger</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Norway</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Samoa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San Marino</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Seychelles</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Sierra Leone</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Slovenia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Spain</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Tunisia</a:t>
                      </a:r>
                      <a:endParaRPr lang="en-US" sz="1500" b="1" dirty="0">
                        <a:solidFill>
                          <a:srgbClr val="897E69"/>
                        </a:solidFill>
                        <a:latin typeface="+mn-lt"/>
                        <a:ea typeface="Calibri"/>
                        <a:cs typeface="Times New Roman"/>
                      </a:endParaRPr>
                    </a:p>
                  </a:txBody>
                  <a:tcPr marL="68580" marR="68580" marT="0" marB="0"/>
                </a:tc>
              </a:tr>
              <a:tr h="248028">
                <a:tc>
                  <a:txBody>
                    <a:bodyPr/>
                    <a:lstStyle/>
                    <a:p>
                      <a:pPr algn="ctr">
                        <a:lnSpc>
                          <a:spcPct val="115000"/>
                        </a:lnSpc>
                        <a:spcAft>
                          <a:spcPts val="0"/>
                        </a:spcAft>
                      </a:pPr>
                      <a:r>
                        <a:rPr lang="en-US" sz="1500" b="1" dirty="0" smtClean="0">
                          <a:solidFill>
                            <a:srgbClr val="897E69"/>
                          </a:solidFill>
                          <a:latin typeface="+mn-lt"/>
                          <a:ea typeface="Times New Roman"/>
                          <a:cs typeface="Times New Roman"/>
                        </a:rPr>
                        <a:t>United Kingdom</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Uruguay</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r>
                        <a:rPr lang="en-US" sz="1500" b="1" dirty="0">
                          <a:solidFill>
                            <a:srgbClr val="897E69"/>
                          </a:solidFill>
                          <a:latin typeface="+mn-lt"/>
                          <a:ea typeface="Times New Roman"/>
                          <a:cs typeface="Times New Roman"/>
                        </a:rPr>
                        <a:t>Zambia</a:t>
                      </a:r>
                      <a:endParaRPr lang="en-US" sz="1500" b="1" dirty="0">
                        <a:solidFill>
                          <a:srgbClr val="897E69"/>
                        </a:solidFill>
                        <a:latin typeface="+mn-lt"/>
                        <a:ea typeface="Calibri"/>
                        <a:cs typeface="Times New Roman"/>
                      </a:endParaRPr>
                    </a:p>
                  </a:txBody>
                  <a:tcPr marL="68580" marR="68580" marT="0" marB="0"/>
                </a:tc>
                <a:tc>
                  <a:txBody>
                    <a:bodyPr/>
                    <a:lstStyle/>
                    <a:p>
                      <a:pPr algn="ctr">
                        <a:lnSpc>
                          <a:spcPct val="115000"/>
                        </a:lnSpc>
                        <a:spcAft>
                          <a:spcPts val="0"/>
                        </a:spcAft>
                      </a:pPr>
                      <a:endParaRPr lang="en-US" sz="1500" b="1" dirty="0">
                        <a:solidFill>
                          <a:srgbClr val="897E69"/>
                        </a:solidFill>
                        <a:latin typeface="+mn-lt"/>
                        <a:ea typeface="Calibri"/>
                        <a:cs typeface="Times New Roman"/>
                      </a:endParaRPr>
                    </a:p>
                  </a:txBody>
                  <a:tcPr marL="68580" marR="68580" marT="0" marB="0"/>
                </a:tc>
              </a:tr>
            </a:tbl>
          </a:graphicData>
        </a:graphic>
      </p:graphicFrame>
      <p:grpSp>
        <p:nvGrpSpPr>
          <p:cNvPr id="6148" name="Group 5"/>
          <p:cNvGrpSpPr>
            <a:grpSpLocks/>
          </p:cNvGrpSpPr>
          <p:nvPr/>
        </p:nvGrpSpPr>
        <p:grpSpPr bwMode="auto">
          <a:xfrm>
            <a:off x="107950" y="5876925"/>
            <a:ext cx="8928100" cy="936625"/>
            <a:chOff x="107505" y="5877272"/>
            <a:chExt cx="8928991" cy="936104"/>
          </a:xfrm>
        </p:grpSpPr>
        <p:pic>
          <p:nvPicPr>
            <p:cNvPr id="6149" name="Picture 6"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6150" name="Picture 7"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5" y="1844675"/>
            <a:ext cx="5113338" cy="3887788"/>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2800" dirty="0" smtClean="0">
                <a:solidFill>
                  <a:srgbClr val="897E69"/>
                </a:solidFill>
              </a:rPr>
              <a:t>Cluster munitions have been used over the past 6 decades:</a:t>
            </a:r>
          </a:p>
          <a:p>
            <a:pPr lvl="1" algn="l" eaLnBrk="1" fontAlgn="auto" hangingPunct="1">
              <a:spcAft>
                <a:spcPts val="0"/>
              </a:spcAft>
              <a:buFont typeface="Wingdings" pitchFamily="2" charset="2"/>
              <a:buChar char=""/>
              <a:defRPr/>
            </a:pPr>
            <a:r>
              <a:rPr lang="en-CA" dirty="0" smtClean="0">
                <a:solidFill>
                  <a:srgbClr val="897E69"/>
                </a:solidFill>
              </a:rPr>
              <a:t>by 18 governments</a:t>
            </a:r>
          </a:p>
          <a:p>
            <a:pPr lvl="1" algn="l" eaLnBrk="1" fontAlgn="auto" hangingPunct="1">
              <a:spcAft>
                <a:spcPts val="0"/>
              </a:spcAft>
              <a:buFont typeface="Wingdings" pitchFamily="2" charset="2"/>
              <a:buChar char=""/>
              <a:defRPr/>
            </a:pPr>
            <a:r>
              <a:rPr lang="en-CA" dirty="0" smtClean="0">
                <a:solidFill>
                  <a:srgbClr val="897E69"/>
                </a:solidFill>
              </a:rPr>
              <a:t>in 39 </a:t>
            </a:r>
            <a:r>
              <a:rPr lang="en-CA" dirty="0" smtClean="0">
                <a:solidFill>
                  <a:srgbClr val="897E69"/>
                </a:solidFill>
              </a:rPr>
              <a:t>states </a:t>
            </a:r>
            <a:r>
              <a:rPr lang="en-CA" smtClean="0">
                <a:solidFill>
                  <a:srgbClr val="897E69"/>
                </a:solidFill>
              </a:rPr>
              <a:t>and areas</a:t>
            </a:r>
            <a:endParaRPr lang="en-CA" dirty="0" smtClean="0">
              <a:solidFill>
                <a:srgbClr val="897E69"/>
              </a:solidFill>
            </a:endParaRPr>
          </a:p>
          <a:p>
            <a:pPr algn="l" eaLnBrk="1" fontAlgn="auto" hangingPunct="1">
              <a:spcAft>
                <a:spcPts val="0"/>
              </a:spcAft>
              <a:buFont typeface="Wingdings" pitchFamily="2" charset="2"/>
              <a:buChar char="§"/>
              <a:defRPr/>
            </a:pPr>
            <a:r>
              <a:rPr lang="en-CA" sz="2800" dirty="0" smtClean="0">
                <a:solidFill>
                  <a:srgbClr val="897E69"/>
                </a:solidFill>
              </a:rPr>
              <a:t>Since the Convention on Cluster Munitions opened for signature in December 2008, only 1 serious allegation of use</a:t>
            </a:r>
          </a:p>
          <a:p>
            <a:pPr lvl="1" algn="l" eaLnBrk="1" fontAlgn="auto" hangingPunct="1">
              <a:spcAft>
                <a:spcPts val="0"/>
              </a:spcAft>
              <a:buFont typeface="Arial" pitchFamily="34" charset="0"/>
              <a:buNone/>
              <a:defRPr/>
            </a:pPr>
            <a:endParaRPr lang="en-CA" sz="2600" dirty="0" smtClean="0">
              <a:solidFill>
                <a:srgbClr val="897E69"/>
              </a:solidFill>
            </a:endParaRPr>
          </a:p>
          <a:p>
            <a:pPr algn="l" eaLnBrk="1" fontAlgn="auto" hangingPunct="1">
              <a:spcAft>
                <a:spcPts val="0"/>
              </a:spcAft>
              <a:buFont typeface="Arial" pitchFamily="34" charset="0"/>
              <a:buNone/>
              <a:defRPr/>
            </a:pPr>
            <a:endParaRPr lang="en-CA" sz="2600" dirty="0" smtClean="0">
              <a:solidFill>
                <a:srgbClr val="897E69"/>
              </a:solidFill>
            </a:endParaRPr>
          </a:p>
          <a:p>
            <a:pPr algn="l" eaLnBrk="1" fontAlgn="auto" hangingPunct="1">
              <a:spcAft>
                <a:spcPts val="0"/>
              </a:spcAft>
              <a:buFont typeface="Arial" pitchFamily="34" charset="0"/>
              <a:buChar char="•"/>
              <a:defRPr/>
            </a:pPr>
            <a:endParaRPr lang="en-US" sz="2600" dirty="0"/>
          </a:p>
        </p:txBody>
      </p:sp>
      <p:grpSp>
        <p:nvGrpSpPr>
          <p:cNvPr id="7171" name="Group 14"/>
          <p:cNvGrpSpPr>
            <a:grpSpLocks/>
          </p:cNvGrpSpPr>
          <p:nvPr/>
        </p:nvGrpSpPr>
        <p:grpSpPr bwMode="auto">
          <a:xfrm>
            <a:off x="0" y="0"/>
            <a:ext cx="9144000" cy="1268413"/>
            <a:chOff x="0" y="0"/>
            <a:chExt cx="9144000" cy="1268760"/>
          </a:xfrm>
        </p:grpSpPr>
        <p:pic>
          <p:nvPicPr>
            <p:cNvPr id="7179"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7180"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Use</a:t>
              </a:r>
              <a:endParaRPr lang="en-US" sz="3300" b="1">
                <a:solidFill>
                  <a:srgbClr val="FFFFFF"/>
                </a:solidFill>
              </a:endParaRPr>
            </a:p>
          </p:txBody>
        </p:sp>
      </p:grpSp>
      <p:grpSp>
        <p:nvGrpSpPr>
          <p:cNvPr id="7172" name="Group 16"/>
          <p:cNvGrpSpPr>
            <a:grpSpLocks/>
          </p:cNvGrpSpPr>
          <p:nvPr/>
        </p:nvGrpSpPr>
        <p:grpSpPr bwMode="auto">
          <a:xfrm>
            <a:off x="107950" y="5876925"/>
            <a:ext cx="8928100" cy="936625"/>
            <a:chOff x="107505" y="5877272"/>
            <a:chExt cx="8928991" cy="936104"/>
          </a:xfrm>
        </p:grpSpPr>
        <p:pic>
          <p:nvPicPr>
            <p:cNvPr id="7177" name="Picture 17"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7178" name="Picture 18"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grpSp>
        <p:nvGrpSpPr>
          <p:cNvPr id="7173" name="Group 22"/>
          <p:cNvGrpSpPr>
            <a:grpSpLocks/>
          </p:cNvGrpSpPr>
          <p:nvPr/>
        </p:nvGrpSpPr>
        <p:grpSpPr bwMode="auto">
          <a:xfrm>
            <a:off x="5508625" y="1989138"/>
            <a:ext cx="3455988" cy="3506787"/>
            <a:chOff x="5580112" y="1772816"/>
            <a:chExt cx="3456384" cy="3506906"/>
          </a:xfrm>
        </p:grpSpPr>
        <p:pic>
          <p:nvPicPr>
            <p:cNvPr id="20" name="Picture 19" descr="Ban Policy-5.JPG"/>
            <p:cNvPicPr>
              <a:picLocks noChangeAspect="1"/>
            </p:cNvPicPr>
            <p:nvPr/>
          </p:nvPicPr>
          <p:blipFill>
            <a:blip r:embed="rId6" cstate="screen"/>
            <a:srcRect/>
            <a:stretch>
              <a:fillRect/>
            </a:stretch>
          </p:blipFill>
          <p:spPr>
            <a:xfrm>
              <a:off x="5662671" y="2636445"/>
              <a:ext cx="3373825" cy="2305128"/>
            </a:xfrm>
            <a:prstGeom prst="rect">
              <a:avLst/>
            </a:prstGeom>
            <a:ln w="22225" cap="rnd">
              <a:solidFill>
                <a:srgbClr val="5C5546"/>
              </a:solidFill>
            </a:ln>
            <a:effectLst>
              <a:outerShdw blurRad="50800" dist="38100" dir="8100000" algn="tr" rotWithShape="0">
                <a:prstClr val="black">
                  <a:alpha val="40000"/>
                </a:prstClr>
              </a:outerShdw>
            </a:effectLst>
          </p:spPr>
        </p:pic>
        <p:sp>
          <p:nvSpPr>
            <p:cNvPr id="7175" name="Subtitle 2"/>
            <p:cNvSpPr txBox="1">
              <a:spLocks/>
            </p:cNvSpPr>
            <p:nvPr/>
          </p:nvSpPr>
          <p:spPr bwMode="auto">
            <a:xfrm>
              <a:off x="5580112" y="1772816"/>
              <a:ext cx="3456384" cy="792088"/>
            </a:xfrm>
            <a:prstGeom prst="rect">
              <a:avLst/>
            </a:prstGeom>
            <a:noFill/>
            <a:ln w="9525">
              <a:noFill/>
              <a:miter lim="800000"/>
              <a:headEnd/>
              <a:tailEnd/>
            </a:ln>
          </p:spPr>
          <p:txBody>
            <a:bodyPr/>
            <a:lstStyle/>
            <a:p>
              <a:r>
                <a:rPr lang="en-US" sz="1600">
                  <a:solidFill>
                    <a:srgbClr val="5C5546"/>
                  </a:solidFill>
                  <a:sym typeface="Wingdings 3" pitchFamily="18" charset="2"/>
                </a:rPr>
                <a:t>Cluster munition s</a:t>
              </a:r>
              <a:r>
                <a:rPr lang="en-US" sz="1600">
                  <a:solidFill>
                    <a:srgbClr val="5C5546"/>
                  </a:solidFill>
                </a:rPr>
                <a:t>urvivors attend an advocacy training workshop in Vientiane, Lao PDR.</a:t>
              </a:r>
            </a:p>
          </p:txBody>
        </p:sp>
        <p:sp>
          <p:nvSpPr>
            <p:cNvPr id="7176" name="Text Box 5"/>
            <p:cNvSpPr txBox="1">
              <a:spLocks noChangeArrowheads="1"/>
            </p:cNvSpPr>
            <p:nvPr/>
          </p:nvSpPr>
          <p:spPr bwMode="auto">
            <a:xfrm>
              <a:off x="5616798" y="4941168"/>
              <a:ext cx="3203674" cy="338554"/>
            </a:xfrm>
            <a:prstGeom prst="rect">
              <a:avLst/>
            </a:prstGeom>
            <a:noFill/>
            <a:ln w="9525">
              <a:noFill/>
              <a:miter lim="800000"/>
              <a:headEnd/>
              <a:tailEnd/>
            </a:ln>
          </p:spPr>
          <p:txBody>
            <a:bodyPr>
              <a:spAutoFit/>
            </a:bodyPr>
            <a:lstStyle/>
            <a:p>
              <a:r>
                <a:rPr lang="en-US" sz="1600">
                  <a:solidFill>
                    <a:srgbClr val="5C5546"/>
                  </a:solidFill>
                  <a:latin typeface="Arial Narrow" pitchFamily="34" charset="0"/>
                  <a:cs typeface="Times New Roman" pitchFamily="18" charset="0"/>
                </a:rPr>
                <a:t>©</a:t>
              </a:r>
              <a:r>
                <a:rPr lang="en-US" sz="1600">
                  <a:solidFill>
                    <a:srgbClr val="5C5546"/>
                  </a:solidFill>
                  <a:latin typeface="Arial Narrow" pitchFamily="34" charset="0"/>
                </a:rPr>
                <a:t> Stephanie Castanie, HI, January 2010</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4"/>
          <p:cNvGrpSpPr>
            <a:grpSpLocks/>
          </p:cNvGrpSpPr>
          <p:nvPr/>
        </p:nvGrpSpPr>
        <p:grpSpPr bwMode="auto">
          <a:xfrm>
            <a:off x="0" y="0"/>
            <a:ext cx="9144000" cy="1268413"/>
            <a:chOff x="0" y="0"/>
            <a:chExt cx="9144000" cy="1268760"/>
          </a:xfrm>
        </p:grpSpPr>
        <p:pic>
          <p:nvPicPr>
            <p:cNvPr id="8204"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8205"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Stockpiling</a:t>
              </a:r>
              <a:endParaRPr lang="en-US" sz="3300" b="1">
                <a:solidFill>
                  <a:srgbClr val="FFFFFF"/>
                </a:solidFill>
              </a:endParaRPr>
            </a:p>
          </p:txBody>
        </p:sp>
      </p:grpSp>
      <p:grpSp>
        <p:nvGrpSpPr>
          <p:cNvPr id="8195" name="Group 15"/>
          <p:cNvGrpSpPr>
            <a:grpSpLocks/>
          </p:cNvGrpSpPr>
          <p:nvPr/>
        </p:nvGrpSpPr>
        <p:grpSpPr bwMode="auto">
          <a:xfrm>
            <a:off x="0" y="1341438"/>
            <a:ext cx="3971925" cy="3635375"/>
            <a:chOff x="0" y="1881509"/>
            <a:chExt cx="3971933" cy="3635723"/>
          </a:xfrm>
        </p:grpSpPr>
        <p:sp>
          <p:nvSpPr>
            <p:cNvPr id="8201" name="Subtitle 2"/>
            <p:cNvSpPr txBox="1">
              <a:spLocks/>
            </p:cNvSpPr>
            <p:nvPr/>
          </p:nvSpPr>
          <p:spPr bwMode="auto">
            <a:xfrm>
              <a:off x="251520" y="4869160"/>
              <a:ext cx="3384376" cy="648072"/>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Destruction of Colombia’s last stockpiled cluster munitions.</a:t>
              </a:r>
            </a:p>
          </p:txBody>
        </p:sp>
        <p:sp>
          <p:nvSpPr>
            <p:cNvPr id="8202" name="Text Box 5"/>
            <p:cNvSpPr txBox="1">
              <a:spLocks noChangeArrowheads="1"/>
            </p:cNvSpPr>
            <p:nvPr/>
          </p:nvSpPr>
          <p:spPr bwMode="auto">
            <a:xfrm rot="-5400000">
              <a:off x="-1404251" y="3285760"/>
              <a:ext cx="3131667" cy="323165"/>
            </a:xfrm>
            <a:prstGeom prst="rect">
              <a:avLst/>
            </a:prstGeom>
            <a:noFill/>
            <a:ln w="9525">
              <a:noFill/>
              <a:miter lim="800000"/>
              <a:headEnd/>
              <a:tailEnd/>
            </a:ln>
          </p:spPr>
          <p:txBody>
            <a:bodyPr>
              <a:spAutoFit/>
            </a:bodyPr>
            <a:lstStyle/>
            <a:p>
              <a:r>
                <a:rPr lang="en-US" sz="1500">
                  <a:solidFill>
                    <a:srgbClr val="5C5546"/>
                  </a:solidFill>
                  <a:latin typeface="Arial Narrow" pitchFamily="34" charset="0"/>
                  <a:cs typeface="Times New Roman" pitchFamily="18" charset="0"/>
                </a:rPr>
                <a:t>©</a:t>
              </a:r>
              <a:r>
                <a:rPr lang="en-US" sz="1500">
                  <a:solidFill>
                    <a:srgbClr val="5C5546"/>
                  </a:solidFill>
                  <a:latin typeface="Arial Narrow" pitchFamily="34" charset="0"/>
                </a:rPr>
                <a:t> </a:t>
              </a:r>
              <a:r>
                <a:rPr lang="it-IT" sz="1500">
                  <a:solidFill>
                    <a:srgbClr val="5C5546"/>
                  </a:solidFill>
                  <a:latin typeface="Arial Narrow" pitchFamily="34" charset="0"/>
                </a:rPr>
                <a:t>Angela Sanabria, CCCM, 7 May 2010</a:t>
              </a:r>
              <a:endParaRPr lang="en-US" sz="1500">
                <a:solidFill>
                  <a:srgbClr val="5C5546"/>
                </a:solidFill>
                <a:latin typeface="Arial Narrow" pitchFamily="34" charset="0"/>
              </a:endParaRPr>
            </a:p>
          </p:txBody>
        </p:sp>
        <p:pic>
          <p:nvPicPr>
            <p:cNvPr id="15" name="Picture 14" descr="Ban Policy-1.jpg"/>
            <p:cNvPicPr>
              <a:picLocks noChangeAspect="1"/>
            </p:cNvPicPr>
            <p:nvPr/>
          </p:nvPicPr>
          <p:blipFill>
            <a:blip r:embed="rId4" cstate="screen"/>
            <a:stretch>
              <a:fillRect/>
            </a:stretch>
          </p:blipFill>
          <p:spPr>
            <a:xfrm>
              <a:off x="323851" y="2132358"/>
              <a:ext cx="3648082" cy="2737112"/>
            </a:xfrm>
            <a:prstGeom prst="rect">
              <a:avLst/>
            </a:prstGeom>
            <a:ln w="22225" cap="rnd">
              <a:solidFill>
                <a:srgbClr val="5C5546"/>
              </a:solidFill>
            </a:ln>
            <a:effectLst>
              <a:outerShdw blurRad="50800" dist="38100" dir="8100000" algn="tr" rotWithShape="0">
                <a:prstClr val="black">
                  <a:alpha val="40000"/>
                </a:prstClr>
              </a:outerShdw>
            </a:effectLst>
          </p:spPr>
        </p:pic>
      </p:grpSp>
      <p:sp>
        <p:nvSpPr>
          <p:cNvPr id="20" name="Subtitle 2"/>
          <p:cNvSpPr txBox="1">
            <a:spLocks/>
          </p:cNvSpPr>
          <p:nvPr/>
        </p:nvSpPr>
        <p:spPr>
          <a:xfrm>
            <a:off x="395288" y="5013325"/>
            <a:ext cx="8497887" cy="1008063"/>
          </a:xfrm>
          <a:prstGeom prst="rect">
            <a:avLst/>
          </a:prstGeom>
          <a:solidFill>
            <a:schemeClr val="bg2">
              <a:alpha val="55000"/>
            </a:schemeClr>
          </a:solidFill>
        </p:spPr>
        <p:txBody>
          <a:bodyPr/>
          <a:lstStyle/>
          <a:p>
            <a:pPr lvl="2" fontAlgn="auto">
              <a:spcBef>
                <a:spcPct val="20000"/>
              </a:spcBef>
              <a:spcAft>
                <a:spcPts val="0"/>
              </a:spcAft>
              <a:buFont typeface="Wingdings" pitchFamily="2" charset="2"/>
              <a:buChar char=""/>
              <a:defRPr/>
            </a:pPr>
            <a:r>
              <a:rPr lang="en-CA" sz="2800" dirty="0">
                <a:solidFill>
                  <a:srgbClr val="897E69"/>
                </a:solidFill>
                <a:latin typeface="+mn-lt"/>
              </a:rPr>
              <a:t>1.1 million cluster munitions</a:t>
            </a:r>
          </a:p>
          <a:p>
            <a:pPr lvl="2" fontAlgn="auto">
              <a:spcBef>
                <a:spcPct val="20000"/>
              </a:spcBef>
              <a:spcAft>
                <a:spcPts val="0"/>
              </a:spcAft>
              <a:buFont typeface="Wingdings" pitchFamily="2" charset="2"/>
              <a:buChar char=""/>
              <a:defRPr/>
            </a:pPr>
            <a:r>
              <a:rPr lang="en-CA" sz="2800" dirty="0">
                <a:solidFill>
                  <a:srgbClr val="897E69"/>
                </a:solidFill>
                <a:latin typeface="+mn-lt"/>
              </a:rPr>
              <a:t>146 million </a:t>
            </a:r>
            <a:r>
              <a:rPr lang="en-CA" sz="2800" dirty="0" err="1">
                <a:solidFill>
                  <a:srgbClr val="897E69"/>
                </a:solidFill>
                <a:latin typeface="+mn-lt"/>
              </a:rPr>
              <a:t>submunitions</a:t>
            </a:r>
            <a:endParaRPr lang="en-CA" sz="2800" dirty="0">
              <a:solidFill>
                <a:srgbClr val="897E69"/>
              </a:solidFill>
              <a:latin typeface="+mn-lt"/>
            </a:endParaRPr>
          </a:p>
          <a:p>
            <a:pPr lvl="1" fontAlgn="auto">
              <a:spcBef>
                <a:spcPct val="20000"/>
              </a:spcBef>
              <a:spcAft>
                <a:spcPts val="0"/>
              </a:spcAft>
              <a:buFont typeface="Arial" pitchFamily="34" charset="0"/>
              <a:buNone/>
              <a:defRPr/>
            </a:pPr>
            <a:endParaRPr lang="en-CA" sz="2600" dirty="0">
              <a:solidFill>
                <a:srgbClr val="897E69"/>
              </a:solidFill>
              <a:latin typeface="+mn-lt"/>
            </a:endParaRPr>
          </a:p>
          <a:p>
            <a:pPr lvl="1" fontAlgn="auto">
              <a:spcBef>
                <a:spcPct val="20000"/>
              </a:spcBef>
              <a:spcAft>
                <a:spcPts val="0"/>
              </a:spcAft>
              <a:buFont typeface="Arial" pitchFamily="34" charset="0"/>
              <a:buChar char="•"/>
              <a:defRPr/>
            </a:pPr>
            <a:endParaRPr lang="en-US" sz="2600" dirty="0">
              <a:solidFill>
                <a:schemeClr val="tx1">
                  <a:tint val="75000"/>
                </a:schemeClr>
              </a:solidFill>
              <a:latin typeface="+mn-lt"/>
            </a:endParaRPr>
          </a:p>
        </p:txBody>
      </p:sp>
      <p:grpSp>
        <p:nvGrpSpPr>
          <p:cNvPr id="8197" name="Group 16"/>
          <p:cNvGrpSpPr>
            <a:grpSpLocks/>
          </p:cNvGrpSpPr>
          <p:nvPr/>
        </p:nvGrpSpPr>
        <p:grpSpPr bwMode="auto">
          <a:xfrm>
            <a:off x="107950" y="5876925"/>
            <a:ext cx="8928100" cy="936625"/>
            <a:chOff x="107505" y="5877272"/>
            <a:chExt cx="8928991" cy="936104"/>
          </a:xfrm>
        </p:grpSpPr>
        <p:pic>
          <p:nvPicPr>
            <p:cNvPr id="8199" name="Picture 17"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8200" name="Picture 18"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
        <p:nvSpPr>
          <p:cNvPr id="3" name="Subtitle 2"/>
          <p:cNvSpPr>
            <a:spLocks noGrp="1"/>
          </p:cNvSpPr>
          <p:nvPr>
            <p:ph type="subTitle" idx="1"/>
          </p:nvPr>
        </p:nvSpPr>
        <p:spPr>
          <a:xfrm>
            <a:off x="4211638" y="1412875"/>
            <a:ext cx="4681537" cy="3600450"/>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US" sz="2800" dirty="0" smtClean="0">
                <a:solidFill>
                  <a:srgbClr val="897E69"/>
                </a:solidFill>
              </a:rPr>
              <a:t>86 </a:t>
            </a:r>
            <a:r>
              <a:rPr lang="en-US" sz="2800" dirty="0" err="1" smtClean="0">
                <a:solidFill>
                  <a:srgbClr val="897E69"/>
                </a:solidFill>
              </a:rPr>
              <a:t>stockpilers</a:t>
            </a:r>
            <a:r>
              <a:rPr lang="en-US" sz="2800" dirty="0" smtClean="0">
                <a:solidFill>
                  <a:srgbClr val="897E69"/>
                </a:solidFill>
              </a:rPr>
              <a:t> before ban movement</a:t>
            </a:r>
          </a:p>
          <a:p>
            <a:pPr algn="l" eaLnBrk="1" fontAlgn="auto" hangingPunct="1">
              <a:spcAft>
                <a:spcPts val="0"/>
              </a:spcAft>
              <a:buFont typeface="Wingdings" pitchFamily="2" charset="2"/>
              <a:buChar char="§"/>
              <a:defRPr/>
            </a:pPr>
            <a:r>
              <a:rPr lang="en-US" sz="2800" dirty="0" smtClean="0">
                <a:solidFill>
                  <a:srgbClr val="897E69"/>
                </a:solidFill>
              </a:rPr>
              <a:t>74 current </a:t>
            </a:r>
            <a:r>
              <a:rPr lang="en-US" sz="2800" dirty="0" err="1" smtClean="0">
                <a:solidFill>
                  <a:srgbClr val="897E69"/>
                </a:solidFill>
              </a:rPr>
              <a:t>stockpilers</a:t>
            </a:r>
            <a:r>
              <a:rPr lang="en-US" sz="2800" dirty="0" smtClean="0">
                <a:solidFill>
                  <a:srgbClr val="897E69"/>
                </a:solidFill>
              </a:rPr>
              <a:t> – including 27 that have joined the convention</a:t>
            </a:r>
          </a:p>
          <a:p>
            <a:pPr algn="l" eaLnBrk="1" fontAlgn="auto" hangingPunct="1">
              <a:spcAft>
                <a:spcPts val="0"/>
              </a:spcAft>
              <a:buFont typeface="Wingdings" pitchFamily="2" charset="2"/>
              <a:buChar char="§"/>
              <a:defRPr/>
            </a:pPr>
            <a:r>
              <a:rPr lang="en-US" sz="2800" dirty="0" smtClean="0">
                <a:solidFill>
                  <a:srgbClr val="897E69"/>
                </a:solidFill>
              </a:rPr>
              <a:t>17 States Parties or signatories have declared stockpiles totaling:</a:t>
            </a:r>
          </a:p>
          <a:p>
            <a:pPr algn="l" eaLnBrk="1" fontAlgn="auto" hangingPunct="1">
              <a:spcAft>
                <a:spcPts val="0"/>
              </a:spcAft>
              <a:buFont typeface="Arial" pitchFamily="34" charset="0"/>
              <a:buNone/>
              <a:defRPr/>
            </a:pPr>
            <a:endParaRPr lang="en-US" sz="2800" dirty="0" smtClean="0">
              <a:solidFill>
                <a:srgbClr val="897E69"/>
              </a:solidFill>
            </a:endParaRPr>
          </a:p>
          <a:p>
            <a:pPr algn="l" eaLnBrk="1" fontAlgn="auto" hangingPunct="1">
              <a:spcAft>
                <a:spcPts val="0"/>
              </a:spcAft>
              <a:buFont typeface="Arial" pitchFamily="34" charset="0"/>
              <a:buChar char="•"/>
              <a:defRPr/>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9838" y="1916113"/>
            <a:ext cx="5113337" cy="3673475"/>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CA" sz="3000" dirty="0" smtClean="0">
                <a:solidFill>
                  <a:srgbClr val="897E69"/>
                </a:solidFill>
              </a:rPr>
              <a:t>7 States Parties and signatories have destroyed stockpiles totalling:</a:t>
            </a:r>
          </a:p>
          <a:p>
            <a:pPr lvl="1" algn="l" eaLnBrk="1" fontAlgn="auto" hangingPunct="1">
              <a:spcAft>
                <a:spcPts val="0"/>
              </a:spcAft>
              <a:buFont typeface="Wingdings" pitchFamily="2" charset="2"/>
              <a:buChar char=""/>
              <a:defRPr/>
            </a:pPr>
            <a:r>
              <a:rPr lang="en-CA" dirty="0" smtClean="0">
                <a:solidFill>
                  <a:srgbClr val="897E69"/>
                </a:solidFill>
              </a:rPr>
              <a:t>176,000 cluster munitions</a:t>
            </a:r>
          </a:p>
          <a:p>
            <a:pPr lvl="1" algn="l" eaLnBrk="1" fontAlgn="auto" hangingPunct="1">
              <a:spcAft>
                <a:spcPts val="0"/>
              </a:spcAft>
              <a:buFont typeface="Wingdings" pitchFamily="2" charset="2"/>
              <a:buChar char=""/>
              <a:defRPr/>
            </a:pPr>
            <a:r>
              <a:rPr lang="en-CA" dirty="0" smtClean="0">
                <a:solidFill>
                  <a:srgbClr val="897E69"/>
                </a:solidFill>
              </a:rPr>
              <a:t>13.8 million </a:t>
            </a:r>
            <a:r>
              <a:rPr lang="en-CA" dirty="0" err="1" smtClean="0">
                <a:solidFill>
                  <a:srgbClr val="897E69"/>
                </a:solidFill>
              </a:rPr>
              <a:t>submunitions</a:t>
            </a:r>
            <a:endParaRPr lang="en-CA" dirty="0" smtClean="0">
              <a:solidFill>
                <a:srgbClr val="897E69"/>
              </a:solidFill>
            </a:endParaRPr>
          </a:p>
          <a:p>
            <a:pPr algn="l" eaLnBrk="1" fontAlgn="auto" hangingPunct="1">
              <a:spcAft>
                <a:spcPts val="0"/>
              </a:spcAft>
              <a:buFont typeface="Wingdings" pitchFamily="2" charset="2"/>
              <a:buChar char="§"/>
              <a:defRPr/>
            </a:pPr>
            <a:r>
              <a:rPr lang="en-CA" sz="3000" dirty="0" smtClean="0">
                <a:solidFill>
                  <a:srgbClr val="897E69"/>
                </a:solidFill>
              </a:rPr>
              <a:t>11 states are currently destroying stocks</a:t>
            </a:r>
          </a:p>
          <a:p>
            <a:pPr algn="l" eaLnBrk="1" fontAlgn="auto" hangingPunct="1">
              <a:spcAft>
                <a:spcPts val="0"/>
              </a:spcAft>
              <a:buFont typeface="Arial" pitchFamily="34" charset="0"/>
              <a:buNone/>
              <a:defRPr/>
            </a:pPr>
            <a:endParaRPr lang="en-CA" sz="2600" dirty="0" smtClean="0">
              <a:solidFill>
                <a:srgbClr val="897E69"/>
              </a:solidFill>
            </a:endParaRPr>
          </a:p>
          <a:p>
            <a:pPr algn="l" eaLnBrk="1" fontAlgn="auto" hangingPunct="1">
              <a:spcAft>
                <a:spcPts val="0"/>
              </a:spcAft>
              <a:buFont typeface="Arial" pitchFamily="34" charset="0"/>
              <a:buChar char="•"/>
              <a:defRPr/>
            </a:pPr>
            <a:endParaRPr lang="en-US" sz="2600" dirty="0"/>
          </a:p>
        </p:txBody>
      </p:sp>
      <p:grpSp>
        <p:nvGrpSpPr>
          <p:cNvPr id="9219" name="Group 14"/>
          <p:cNvGrpSpPr>
            <a:grpSpLocks/>
          </p:cNvGrpSpPr>
          <p:nvPr/>
        </p:nvGrpSpPr>
        <p:grpSpPr bwMode="auto">
          <a:xfrm>
            <a:off x="0" y="0"/>
            <a:ext cx="9144000" cy="1268413"/>
            <a:chOff x="0" y="0"/>
            <a:chExt cx="9144000" cy="1268760"/>
          </a:xfrm>
        </p:grpSpPr>
        <p:pic>
          <p:nvPicPr>
            <p:cNvPr id="9227"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9228"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Stockpile Destruction</a:t>
              </a:r>
              <a:endParaRPr lang="en-US" sz="3300" b="1">
                <a:solidFill>
                  <a:srgbClr val="FFFFFF"/>
                </a:solidFill>
              </a:endParaRPr>
            </a:p>
          </p:txBody>
        </p:sp>
      </p:grpSp>
      <p:grpSp>
        <p:nvGrpSpPr>
          <p:cNvPr id="9220" name="Group 14"/>
          <p:cNvGrpSpPr>
            <a:grpSpLocks/>
          </p:cNvGrpSpPr>
          <p:nvPr/>
        </p:nvGrpSpPr>
        <p:grpSpPr bwMode="auto">
          <a:xfrm>
            <a:off x="107950" y="5876925"/>
            <a:ext cx="8928100" cy="936625"/>
            <a:chOff x="107505" y="5877272"/>
            <a:chExt cx="8928991" cy="936104"/>
          </a:xfrm>
        </p:grpSpPr>
        <p:pic>
          <p:nvPicPr>
            <p:cNvPr id="9225" name="Picture 16" descr="CMC logo transparent1.png"/>
            <p:cNvPicPr>
              <a:picLocks noChangeAspect="1"/>
            </p:cNvPicPr>
            <p:nvPr/>
          </p:nvPicPr>
          <p:blipFill>
            <a:blip r:embed="rId4" cstate="screen"/>
            <a:srcRect/>
            <a:stretch>
              <a:fillRect/>
            </a:stretch>
          </p:blipFill>
          <p:spPr bwMode="auto">
            <a:xfrm>
              <a:off x="8092902" y="5877272"/>
              <a:ext cx="943594" cy="936104"/>
            </a:xfrm>
            <a:prstGeom prst="rect">
              <a:avLst/>
            </a:prstGeom>
            <a:noFill/>
            <a:ln w="9525">
              <a:noFill/>
              <a:miter lim="800000"/>
              <a:headEnd/>
              <a:tailEnd/>
            </a:ln>
          </p:spPr>
        </p:pic>
        <p:pic>
          <p:nvPicPr>
            <p:cNvPr id="9226" name="Picture 17" descr="MonitorLogoFinal_RGB-Transparent.png"/>
            <p:cNvPicPr>
              <a:picLocks noChangeAspect="1"/>
            </p:cNvPicPr>
            <p:nvPr/>
          </p:nvPicPr>
          <p:blipFill>
            <a:blip r:embed="rId5" cstate="screen"/>
            <a:srcRect/>
            <a:stretch>
              <a:fillRect/>
            </a:stretch>
          </p:blipFill>
          <p:spPr bwMode="auto">
            <a:xfrm>
              <a:off x="107505" y="6237312"/>
              <a:ext cx="1936576" cy="504056"/>
            </a:xfrm>
            <a:prstGeom prst="rect">
              <a:avLst/>
            </a:prstGeom>
            <a:noFill/>
            <a:ln w="9525">
              <a:noFill/>
              <a:miter lim="800000"/>
              <a:headEnd/>
              <a:tailEnd/>
            </a:ln>
          </p:spPr>
        </p:pic>
      </p:grpSp>
      <p:grpSp>
        <p:nvGrpSpPr>
          <p:cNvPr id="9221" name="Group 19"/>
          <p:cNvGrpSpPr>
            <a:grpSpLocks/>
          </p:cNvGrpSpPr>
          <p:nvPr/>
        </p:nvGrpSpPr>
        <p:grpSpPr bwMode="auto">
          <a:xfrm>
            <a:off x="-7938" y="1989138"/>
            <a:ext cx="3643313" cy="3960812"/>
            <a:chOff x="-7694" y="1988840"/>
            <a:chExt cx="3643590" cy="3960440"/>
          </a:xfrm>
        </p:grpSpPr>
        <p:sp>
          <p:nvSpPr>
            <p:cNvPr id="9222" name="Subtitle 2"/>
            <p:cNvSpPr txBox="1">
              <a:spLocks/>
            </p:cNvSpPr>
            <p:nvPr/>
          </p:nvSpPr>
          <p:spPr bwMode="auto">
            <a:xfrm>
              <a:off x="251520" y="5301208"/>
              <a:ext cx="3384376" cy="648072"/>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Destroying munitions in Iraq.</a:t>
              </a:r>
            </a:p>
          </p:txBody>
        </p:sp>
        <p:sp>
          <p:nvSpPr>
            <p:cNvPr id="9223" name="Text Box 5"/>
            <p:cNvSpPr txBox="1">
              <a:spLocks noChangeArrowheads="1"/>
            </p:cNvSpPr>
            <p:nvPr/>
          </p:nvSpPr>
          <p:spPr bwMode="auto">
            <a:xfrm rot="-5400000">
              <a:off x="-1404251" y="3638105"/>
              <a:ext cx="3131667" cy="338554"/>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500">
                  <a:solidFill>
                    <a:srgbClr val="5C5546"/>
                  </a:solidFill>
                </a:rPr>
                <a:t> </a:t>
              </a:r>
              <a:r>
                <a:rPr lang="en-US" sz="1600">
                  <a:solidFill>
                    <a:srgbClr val="5C5546"/>
                  </a:solidFill>
                </a:rPr>
                <a:t>Sean Sutton, MAG, May 2010</a:t>
              </a:r>
            </a:p>
          </p:txBody>
        </p:sp>
        <p:pic>
          <p:nvPicPr>
            <p:cNvPr id="19" name="Picture 18" descr="MA-3.jpg"/>
            <p:cNvPicPr>
              <a:picLocks noChangeAspect="1"/>
            </p:cNvPicPr>
            <p:nvPr/>
          </p:nvPicPr>
          <p:blipFill>
            <a:blip r:embed="rId6" cstate="screen"/>
            <a:srcRect/>
            <a:stretch>
              <a:fillRect/>
            </a:stretch>
          </p:blipFill>
          <p:spPr>
            <a:xfrm>
              <a:off x="324119" y="1988840"/>
              <a:ext cx="3294313" cy="3312801"/>
            </a:xfrm>
            <a:prstGeom prst="rect">
              <a:avLst/>
            </a:prstGeom>
            <a:ln w="22225" cap="rnd">
              <a:solidFill>
                <a:srgbClr val="5C5546"/>
              </a:solidFill>
            </a:ln>
            <a:effectLst>
              <a:outerShdw blurRad="50800" dist="38100" dir="8100000" algn="tr" rotWithShape="0">
                <a:prstClr val="black">
                  <a:alpha val="40000"/>
                </a:prstClr>
              </a:outerShdw>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0" y="1412875"/>
            <a:ext cx="8280400" cy="1439863"/>
          </a:xfrm>
          <a:solidFill>
            <a:schemeClr val="bg2">
              <a:alpha val="55000"/>
            </a:schemeClr>
          </a:solidFill>
        </p:spPr>
        <p:txBody>
          <a:bodyPr rtlCol="0">
            <a:noAutofit/>
          </a:bodyPr>
          <a:lstStyle/>
          <a:p>
            <a:pPr algn="l" eaLnBrk="1" fontAlgn="auto" hangingPunct="1">
              <a:spcAft>
                <a:spcPts val="0"/>
              </a:spcAft>
              <a:buFont typeface="Wingdings" pitchFamily="2" charset="2"/>
              <a:buChar char="§"/>
              <a:defRPr/>
            </a:pPr>
            <a:r>
              <a:rPr lang="en-US" sz="2800" dirty="0" smtClean="0">
                <a:solidFill>
                  <a:srgbClr val="897E69"/>
                </a:solidFill>
              </a:rPr>
              <a:t>Most </a:t>
            </a:r>
            <a:r>
              <a:rPr lang="en-US" sz="2800" dirty="0" err="1" smtClean="0">
                <a:solidFill>
                  <a:srgbClr val="897E69"/>
                </a:solidFill>
              </a:rPr>
              <a:t>stockpilers</a:t>
            </a:r>
            <a:r>
              <a:rPr lang="en-US" sz="2800" dirty="0" smtClean="0">
                <a:solidFill>
                  <a:srgbClr val="897E69"/>
                </a:solidFill>
              </a:rPr>
              <a:t> have chosen not to retain any cluster munitions and/or </a:t>
            </a:r>
            <a:r>
              <a:rPr lang="en-US" sz="2800" dirty="0" err="1" smtClean="0">
                <a:solidFill>
                  <a:srgbClr val="897E69"/>
                </a:solidFill>
              </a:rPr>
              <a:t>submunitions</a:t>
            </a:r>
            <a:r>
              <a:rPr lang="en-US" sz="2800" dirty="0" smtClean="0">
                <a:solidFill>
                  <a:srgbClr val="897E69"/>
                </a:solidFill>
              </a:rPr>
              <a:t> for training and development</a:t>
            </a:r>
            <a:endParaRPr lang="en-CA" sz="2600" dirty="0" smtClean="0">
              <a:solidFill>
                <a:srgbClr val="897E69"/>
              </a:solidFill>
            </a:endParaRPr>
          </a:p>
          <a:p>
            <a:pPr algn="l" eaLnBrk="1" fontAlgn="auto" hangingPunct="1">
              <a:spcAft>
                <a:spcPts val="0"/>
              </a:spcAft>
              <a:buFont typeface="Arial" pitchFamily="34" charset="0"/>
              <a:buNone/>
              <a:defRPr/>
            </a:pPr>
            <a:endParaRPr lang="en-US" sz="2600" dirty="0"/>
          </a:p>
        </p:txBody>
      </p:sp>
      <p:grpSp>
        <p:nvGrpSpPr>
          <p:cNvPr id="10243" name="Group 14"/>
          <p:cNvGrpSpPr>
            <a:grpSpLocks/>
          </p:cNvGrpSpPr>
          <p:nvPr/>
        </p:nvGrpSpPr>
        <p:grpSpPr bwMode="auto">
          <a:xfrm>
            <a:off x="0" y="0"/>
            <a:ext cx="9144000" cy="1268413"/>
            <a:chOff x="0" y="0"/>
            <a:chExt cx="9144000" cy="1268760"/>
          </a:xfrm>
        </p:grpSpPr>
        <p:pic>
          <p:nvPicPr>
            <p:cNvPr id="10252" name="Picture 13" descr="colour.jpg"/>
            <p:cNvPicPr>
              <a:picLocks noChangeAspect="1"/>
            </p:cNvPicPr>
            <p:nvPr/>
          </p:nvPicPr>
          <p:blipFill>
            <a:blip r:embed="rId3" cstate="screen"/>
            <a:srcRect/>
            <a:stretch>
              <a:fillRect/>
            </a:stretch>
          </p:blipFill>
          <p:spPr bwMode="auto">
            <a:xfrm>
              <a:off x="0" y="0"/>
              <a:ext cx="9144000" cy="1268760"/>
            </a:xfrm>
            <a:prstGeom prst="rect">
              <a:avLst/>
            </a:prstGeom>
            <a:noFill/>
            <a:ln w="9525">
              <a:noFill/>
              <a:miter lim="800000"/>
              <a:headEnd/>
              <a:tailEnd/>
            </a:ln>
          </p:spPr>
        </p:pic>
        <p:sp>
          <p:nvSpPr>
            <p:cNvPr id="10253" name="Subtitle 2"/>
            <p:cNvSpPr txBox="1">
              <a:spLocks/>
            </p:cNvSpPr>
            <p:nvPr/>
          </p:nvSpPr>
          <p:spPr bwMode="auto">
            <a:xfrm>
              <a:off x="539552" y="0"/>
              <a:ext cx="8064896" cy="1196752"/>
            </a:xfrm>
            <a:prstGeom prst="rect">
              <a:avLst/>
            </a:prstGeom>
            <a:noFill/>
            <a:ln w="9525">
              <a:noFill/>
              <a:miter lim="800000"/>
              <a:headEnd/>
              <a:tailEnd/>
            </a:ln>
          </p:spPr>
          <p:txBody>
            <a:bodyPr/>
            <a:lstStyle/>
            <a:p>
              <a:pPr algn="ctr">
                <a:spcBef>
                  <a:spcPct val="20000"/>
                </a:spcBef>
              </a:pPr>
              <a:r>
                <a:rPr lang="en-CA" sz="3300" b="1">
                  <a:solidFill>
                    <a:srgbClr val="E1C2A3"/>
                  </a:solidFill>
                </a:rPr>
                <a:t>Cluster Munition</a:t>
              </a:r>
            </a:p>
            <a:p>
              <a:pPr algn="ctr">
                <a:spcBef>
                  <a:spcPct val="20000"/>
                </a:spcBef>
              </a:pPr>
              <a:r>
                <a:rPr lang="en-CA" sz="3300" b="1">
                  <a:solidFill>
                    <a:srgbClr val="FFFFFF"/>
                  </a:solidFill>
                </a:rPr>
                <a:t>Retention</a:t>
              </a:r>
              <a:endParaRPr lang="en-US" sz="3300" b="1">
                <a:solidFill>
                  <a:srgbClr val="FFFFFF"/>
                </a:solidFill>
              </a:endParaRPr>
            </a:p>
          </p:txBody>
        </p:sp>
      </p:grpSp>
      <p:grpSp>
        <p:nvGrpSpPr>
          <p:cNvPr id="10244" name="Group 15"/>
          <p:cNvGrpSpPr>
            <a:grpSpLocks/>
          </p:cNvGrpSpPr>
          <p:nvPr/>
        </p:nvGrpSpPr>
        <p:grpSpPr bwMode="auto">
          <a:xfrm>
            <a:off x="4932363" y="1628775"/>
            <a:ext cx="4103687" cy="4968875"/>
            <a:chOff x="4694530" y="1628800"/>
            <a:chExt cx="4104456" cy="4968552"/>
          </a:xfrm>
        </p:grpSpPr>
        <p:sp>
          <p:nvSpPr>
            <p:cNvPr id="10249" name="Subtitle 2"/>
            <p:cNvSpPr txBox="1">
              <a:spLocks/>
            </p:cNvSpPr>
            <p:nvPr/>
          </p:nvSpPr>
          <p:spPr bwMode="auto">
            <a:xfrm>
              <a:off x="4694530" y="5589240"/>
              <a:ext cx="3312368" cy="1008112"/>
            </a:xfrm>
            <a:prstGeom prst="rect">
              <a:avLst/>
            </a:prstGeom>
            <a:noFill/>
            <a:ln w="9525">
              <a:noFill/>
              <a:miter lim="800000"/>
              <a:headEnd/>
              <a:tailEnd/>
            </a:ln>
          </p:spPr>
          <p:txBody>
            <a:bodyPr/>
            <a:lstStyle/>
            <a:p>
              <a:r>
                <a:rPr lang="en-US" sz="1600">
                  <a:solidFill>
                    <a:srgbClr val="5C5546"/>
                  </a:solidFill>
                  <a:sym typeface="Wingdings 3" pitchFamily="18" charset="2"/>
                </a:rPr>
                <a:t> </a:t>
              </a:r>
              <a:r>
                <a:rPr lang="en-US" sz="1600">
                  <a:solidFill>
                    <a:srgbClr val="5C5546"/>
                  </a:solidFill>
                </a:rPr>
                <a:t>Special event on the Convention on Cluster Munitions organized by the CMC at the UN in New York.</a:t>
              </a:r>
            </a:p>
          </p:txBody>
        </p:sp>
        <p:sp>
          <p:nvSpPr>
            <p:cNvPr id="10250" name="Text Box 5"/>
            <p:cNvSpPr txBox="1">
              <a:spLocks noChangeArrowheads="1"/>
            </p:cNvSpPr>
            <p:nvPr/>
          </p:nvSpPr>
          <p:spPr bwMode="auto">
            <a:xfrm rot="-5400000">
              <a:off x="6649489" y="3439743"/>
              <a:ext cx="3960440" cy="338554"/>
            </a:xfrm>
            <a:prstGeom prst="rect">
              <a:avLst/>
            </a:prstGeom>
            <a:noFill/>
            <a:ln w="9525">
              <a:noFill/>
              <a:miter lim="800000"/>
              <a:headEnd/>
              <a:tailEnd/>
            </a:ln>
          </p:spPr>
          <p:txBody>
            <a:bodyPr>
              <a:spAutoFit/>
            </a:bodyPr>
            <a:lstStyle/>
            <a:p>
              <a:r>
                <a:rPr lang="en-US" sz="1500">
                  <a:solidFill>
                    <a:srgbClr val="5C5546"/>
                  </a:solidFill>
                  <a:cs typeface="Times New Roman" pitchFamily="18" charset="0"/>
                </a:rPr>
                <a:t>©</a:t>
              </a:r>
              <a:r>
                <a:rPr lang="en-US" sz="1500">
                  <a:solidFill>
                    <a:srgbClr val="5C5546"/>
                  </a:solidFill>
                </a:rPr>
                <a:t> </a:t>
              </a:r>
              <a:r>
                <a:rPr lang="en-US" sz="1600">
                  <a:solidFill>
                    <a:srgbClr val="5C5546"/>
                  </a:solidFill>
                </a:rPr>
                <a:t>Mary Wareham, HRW, October 2009</a:t>
              </a:r>
              <a:endParaRPr lang="en-US" sz="1500">
                <a:solidFill>
                  <a:srgbClr val="5C5546"/>
                </a:solidFill>
              </a:endParaRPr>
            </a:p>
          </p:txBody>
        </p:sp>
        <p:pic>
          <p:nvPicPr>
            <p:cNvPr id="15" name="Picture 14" descr="Ban Policy-9.jpg"/>
            <p:cNvPicPr>
              <a:picLocks noChangeAspect="1"/>
            </p:cNvPicPr>
            <p:nvPr/>
          </p:nvPicPr>
          <p:blipFill>
            <a:blip r:embed="rId4" cstate="screen"/>
            <a:stretch>
              <a:fillRect/>
            </a:stretch>
          </p:blipFill>
          <p:spPr>
            <a:xfrm>
              <a:off x="4788210" y="3068569"/>
              <a:ext cx="3672576" cy="2465227"/>
            </a:xfrm>
            <a:prstGeom prst="rect">
              <a:avLst/>
            </a:prstGeom>
            <a:ln w="22225" cap="rnd">
              <a:solidFill>
                <a:srgbClr val="5C5546"/>
              </a:solidFill>
            </a:ln>
            <a:effectLst>
              <a:outerShdw blurRad="50800" dist="38100" dir="8100000" algn="tr" rotWithShape="0">
                <a:prstClr val="black">
                  <a:alpha val="40000"/>
                </a:prstClr>
              </a:outerShdw>
            </a:effectLst>
          </p:spPr>
        </p:pic>
      </p:grpSp>
      <p:sp>
        <p:nvSpPr>
          <p:cNvPr id="10245" name="Subtitle 2"/>
          <p:cNvSpPr txBox="1">
            <a:spLocks/>
          </p:cNvSpPr>
          <p:nvPr/>
        </p:nvSpPr>
        <p:spPr bwMode="auto">
          <a:xfrm>
            <a:off x="323850" y="2852738"/>
            <a:ext cx="4392613" cy="3097212"/>
          </a:xfrm>
          <a:prstGeom prst="rect">
            <a:avLst/>
          </a:prstGeom>
          <a:solidFill>
            <a:schemeClr val="bg2">
              <a:alpha val="54901"/>
            </a:schemeClr>
          </a:solidFill>
          <a:ln w="9525">
            <a:noFill/>
            <a:miter lim="800000"/>
            <a:headEnd/>
            <a:tailEnd/>
          </a:ln>
        </p:spPr>
        <p:txBody>
          <a:bodyPr/>
          <a:lstStyle/>
          <a:p>
            <a:pPr>
              <a:buFont typeface="Wingdings" pitchFamily="2" charset="2"/>
              <a:buChar char="§"/>
            </a:pPr>
            <a:endParaRPr lang="en-US" sz="1000">
              <a:solidFill>
                <a:srgbClr val="897E69"/>
              </a:solidFill>
            </a:endParaRPr>
          </a:p>
          <a:p>
            <a:pPr>
              <a:buFont typeface="Wingdings" pitchFamily="2" charset="2"/>
              <a:buChar char="§"/>
            </a:pPr>
            <a:r>
              <a:rPr lang="en-US" sz="2800">
                <a:solidFill>
                  <a:srgbClr val="897E69"/>
                </a:solidFill>
              </a:rPr>
              <a:t>Belgium, France, and Spain intend to keep:</a:t>
            </a:r>
            <a:br>
              <a:rPr lang="en-US" sz="2800">
                <a:solidFill>
                  <a:srgbClr val="897E69"/>
                </a:solidFill>
              </a:rPr>
            </a:br>
            <a:endParaRPr lang="en-US" sz="1000">
              <a:solidFill>
                <a:srgbClr val="897E69"/>
              </a:solidFill>
            </a:endParaRPr>
          </a:p>
          <a:p>
            <a:pPr lvl="1">
              <a:buFont typeface="Wingdings" pitchFamily="2" charset="2"/>
              <a:buChar char=""/>
            </a:pPr>
            <a:r>
              <a:rPr lang="en-US" sz="2800">
                <a:solidFill>
                  <a:srgbClr val="897E69"/>
                </a:solidFill>
              </a:rPr>
              <a:t>hundreds of cluster munitions</a:t>
            </a:r>
          </a:p>
          <a:p>
            <a:pPr lvl="1">
              <a:buFont typeface="Wingdings" pitchFamily="2" charset="2"/>
              <a:buChar char=""/>
            </a:pPr>
            <a:r>
              <a:rPr lang="en-US" sz="2800">
                <a:solidFill>
                  <a:srgbClr val="897E69"/>
                </a:solidFill>
              </a:rPr>
              <a:t>over 20,000 submunitions</a:t>
            </a:r>
            <a:endParaRPr lang="en-CA" sz="2800">
              <a:solidFill>
                <a:srgbClr val="897E69"/>
              </a:solidFill>
            </a:endParaRPr>
          </a:p>
        </p:txBody>
      </p:sp>
      <p:grpSp>
        <p:nvGrpSpPr>
          <p:cNvPr id="10246" name="Group 20"/>
          <p:cNvGrpSpPr>
            <a:grpSpLocks/>
          </p:cNvGrpSpPr>
          <p:nvPr/>
        </p:nvGrpSpPr>
        <p:grpSpPr bwMode="auto">
          <a:xfrm>
            <a:off x="107950" y="5876925"/>
            <a:ext cx="8928100" cy="936625"/>
            <a:chOff x="107505" y="5877272"/>
            <a:chExt cx="8928991" cy="936104"/>
          </a:xfrm>
        </p:grpSpPr>
        <p:pic>
          <p:nvPicPr>
            <p:cNvPr id="10247" name="Picture 21" descr="CMC logo transparent1.png"/>
            <p:cNvPicPr>
              <a:picLocks noChangeAspect="1"/>
            </p:cNvPicPr>
            <p:nvPr/>
          </p:nvPicPr>
          <p:blipFill>
            <a:blip r:embed="rId5" cstate="screen"/>
            <a:srcRect/>
            <a:stretch>
              <a:fillRect/>
            </a:stretch>
          </p:blipFill>
          <p:spPr bwMode="auto">
            <a:xfrm>
              <a:off x="8092902" y="5877272"/>
              <a:ext cx="943594" cy="936104"/>
            </a:xfrm>
            <a:prstGeom prst="rect">
              <a:avLst/>
            </a:prstGeom>
            <a:noFill/>
            <a:ln w="9525">
              <a:noFill/>
              <a:miter lim="800000"/>
              <a:headEnd/>
              <a:tailEnd/>
            </a:ln>
          </p:spPr>
        </p:pic>
        <p:pic>
          <p:nvPicPr>
            <p:cNvPr id="10248" name="Picture 22" descr="MonitorLogoFinal_RGB-Transparent.png"/>
            <p:cNvPicPr>
              <a:picLocks noChangeAspect="1"/>
            </p:cNvPicPr>
            <p:nvPr/>
          </p:nvPicPr>
          <p:blipFill>
            <a:blip r:embed="rId6" cstate="screen"/>
            <a:srcRect/>
            <a:stretch>
              <a:fillRect/>
            </a:stretch>
          </p:blipFill>
          <p:spPr bwMode="auto">
            <a:xfrm>
              <a:off x="107505" y="6237312"/>
              <a:ext cx="1936576" cy="504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LM10 Global Release Powerpoin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1C2A3"/>
      </a:accent6>
      <a:hlink>
        <a:srgbClr val="0000FF"/>
      </a:hlink>
      <a:folHlink>
        <a:srgbClr val="800080"/>
      </a:folHlink>
    </a:clrScheme>
    <a:fontScheme name="Custom 1">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LM10 Global Release Powerpoint</Template>
  <TotalTime>5421</TotalTime>
  <Words>3899</Words>
  <Application>Microsoft Office PowerPoint</Application>
  <PresentationFormat>On-screen Show (4:3)</PresentationFormat>
  <Paragraphs>470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LM10 Global Release Powerpoint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Mines Action Canada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Tatiana Stephens</dc:creator>
  <cp:lastModifiedBy>Tatiana Stephens</cp:lastModifiedBy>
  <cp:revision>329</cp:revision>
  <dcterms:created xsi:type="dcterms:W3CDTF">2010-07-06T14:47:44Z</dcterms:created>
  <dcterms:modified xsi:type="dcterms:W3CDTF">2010-10-28T19:48:41Z</dcterms:modified>
</cp:coreProperties>
</file>