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5" r:id="rId1"/>
  </p:sldMasterIdLst>
  <p:notesMasterIdLst>
    <p:notesMasterId r:id="rId19"/>
  </p:notesMasterIdLst>
  <p:handoutMasterIdLst>
    <p:handoutMasterId r:id="rId20"/>
  </p:handoutMasterIdLst>
  <p:sldIdLst>
    <p:sldId id="258" r:id="rId2"/>
    <p:sldId id="273" r:id="rId3"/>
    <p:sldId id="260" r:id="rId4"/>
    <p:sldId id="275" r:id="rId5"/>
    <p:sldId id="262" r:id="rId6"/>
    <p:sldId id="263" r:id="rId7"/>
    <p:sldId id="276" r:id="rId8"/>
    <p:sldId id="274" r:id="rId9"/>
    <p:sldId id="265" r:id="rId10"/>
    <p:sldId id="266" r:id="rId11"/>
    <p:sldId id="267" r:id="rId12"/>
    <p:sldId id="277" r:id="rId13"/>
    <p:sldId id="268" r:id="rId14"/>
    <p:sldId id="269" r:id="rId15"/>
    <p:sldId id="270" r:id="rId16"/>
    <p:sldId id="278" r:id="rId17"/>
    <p:sldId id="272" r:id="rId18"/>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8569"/>
    <a:srgbClr val="3C7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354" autoAdjust="0"/>
  </p:normalViewPr>
  <p:slideViewPr>
    <p:cSldViewPr snapToGrid="0">
      <p:cViewPr varScale="1">
        <p:scale>
          <a:sx n="57" d="100"/>
          <a:sy n="57" d="100"/>
        </p:scale>
        <p:origin x="522" y="72"/>
      </p:cViewPr>
      <p:guideLst/>
    </p:cSldViewPr>
  </p:slideViewPr>
  <p:notesTextViewPr>
    <p:cViewPr>
      <p:scale>
        <a:sx n="1" d="1"/>
        <a:sy n="1" d="1"/>
      </p:scale>
      <p:origin x="0" y="-20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54164C-92DE-4472-AC60-5CF11230DBE3}"/>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FD38D62A-0808-4E4C-898C-C1B288067BB2}"/>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D4A10B28-0DB8-4C1F-A86A-F627707E5AAB}" type="datetimeFigureOut">
              <a:rPr lang="en-US" smtClean="0"/>
              <a:t>12/11/2017</a:t>
            </a:fld>
            <a:endParaRPr lang="en-US"/>
          </a:p>
        </p:txBody>
      </p:sp>
      <p:sp>
        <p:nvSpPr>
          <p:cNvPr id="4" name="Footer Placeholder 3">
            <a:extLst>
              <a:ext uri="{FF2B5EF4-FFF2-40B4-BE49-F238E27FC236}">
                <a16:creationId xmlns:a16="http://schemas.microsoft.com/office/drawing/2014/main" id="{B52D77D1-81D9-4925-9770-672096346D22}"/>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C14EBD-A839-4881-ACF1-54F9297F8785}"/>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D2E170A1-E543-49D2-AFF2-F7779D21430B}" type="slidenum">
              <a:rPr lang="en-US" smtClean="0"/>
              <a:t>‹#›</a:t>
            </a:fld>
            <a:endParaRPr lang="en-US"/>
          </a:p>
        </p:txBody>
      </p:sp>
    </p:spTree>
    <p:extLst>
      <p:ext uri="{BB962C8B-B14F-4D97-AF65-F5344CB8AC3E}">
        <p14:creationId xmlns:p14="http://schemas.microsoft.com/office/powerpoint/2010/main" val="7394196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A47DFC9-810F-418A-A1D9-E5266C53F5F8}" type="datetimeFigureOut">
              <a:rPr lang="en-US" smtClean="0"/>
              <a:t>12/11/2017</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1A5860D-CA67-4414-AA0F-A82DE0C1FB1F}" type="slidenum">
              <a:rPr lang="en-US" smtClean="0"/>
              <a:t>‹#›</a:t>
            </a:fld>
            <a:endParaRPr lang="en-US"/>
          </a:p>
        </p:txBody>
      </p:sp>
    </p:spTree>
    <p:extLst>
      <p:ext uri="{BB962C8B-B14F-4D97-AF65-F5344CB8AC3E}">
        <p14:creationId xmlns:p14="http://schemas.microsoft.com/office/powerpoint/2010/main" val="19464922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icbl.or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stopclustermunitions.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Pictured here is a female</a:t>
            </a:r>
            <a:r>
              <a:rPr lang="en-US" baseline="0" dirty="0"/>
              <a:t> </a:t>
            </a:r>
            <a:r>
              <a:rPr lang="en-US" baseline="0" dirty="0" err="1"/>
              <a:t>deminer</a:t>
            </a:r>
            <a:r>
              <a:rPr lang="en-US" baseline="0" dirty="0"/>
              <a:t> conducting clearance in Sri Lanka. Now 20 years since the Mine Ban Treaty first opened for signature and the 19</a:t>
            </a:r>
            <a:r>
              <a:rPr lang="en-US" baseline="30000" dirty="0"/>
              <a:t>th</a:t>
            </a:r>
            <a:r>
              <a:rPr lang="en-US" baseline="0" dirty="0"/>
              <a:t> edition of the annual Landmine Monitor, the image suggests the hard work and persistence that is still needed, especially to reach the goal of a mine free 2025. At the same time, it is encouraging evidence of the successes achieved thus far.</a:t>
            </a:r>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1</a:t>
            </a:fld>
            <a:endParaRPr lang="en-US"/>
          </a:p>
        </p:txBody>
      </p:sp>
    </p:spTree>
    <p:extLst>
      <p:ext uri="{BB962C8B-B14F-4D97-AF65-F5344CB8AC3E}">
        <p14:creationId xmlns:p14="http://schemas.microsoft.com/office/powerpoint/2010/main" val="3190445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Algeria declared completion of clearance in February 2017. Mozambique, which had declared completion in 2015 but subsequently found previously unidentified antipersonnel mine contamination in 2016 and 2017, completed clearance in May 2017.</a:t>
            </a:r>
          </a:p>
          <a:p>
            <a:pPr defTabSz="924916">
              <a:defRPr/>
            </a:pPr>
            <a:endParaRPr lang="en-US" dirty="0"/>
          </a:p>
          <a:p>
            <a:pPr defTabSz="924916">
              <a:defRPr/>
            </a:pPr>
            <a:r>
              <a:rPr lang="en-US" dirty="0"/>
              <a:t>In 2016, more than 232,000 antipersonnel mines and some 29,000 antivehicle mines were destroyed. This represented a significant increase from 2015 results.</a:t>
            </a:r>
          </a:p>
          <a:p>
            <a:endParaRPr lang="en-US" dirty="0"/>
          </a:p>
          <a:p>
            <a:r>
              <a:rPr lang="en-US" dirty="0"/>
              <a:t>Ukraine, is in violation of Article 5 of the Mine Ban Treaty due to missing its 1 June 2016 clearance deadline without having requested and being granted an extension.</a:t>
            </a:r>
          </a:p>
          <a:p>
            <a:endParaRPr lang="en-US" dirty="0"/>
          </a:p>
          <a:p>
            <a:pPr defTabSz="924916">
              <a:defRPr/>
            </a:pPr>
            <a:r>
              <a:rPr lang="en-US" dirty="0"/>
              <a:t>Only 4 State parties on track to meet their clearance deadlines: Chile, Democratic Republic of the Congo, Mauritania, and Peru</a:t>
            </a:r>
          </a:p>
          <a:p>
            <a:endParaRPr lang="en-US" dirty="0"/>
          </a:p>
          <a:p>
            <a:r>
              <a:rPr lang="en-US" dirty="0"/>
              <a:t>Five States Parties requested extended deadlines for approval at the Sixteenth Meeting of States Parties in December 2017: Angola, Ecuador, Iraq, Thailand, and Zimbabwe.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10</a:t>
            </a:fld>
            <a:endParaRPr lang="en-US"/>
          </a:p>
        </p:txBody>
      </p:sp>
    </p:spTree>
    <p:extLst>
      <p:ext uri="{BB962C8B-B14F-4D97-AF65-F5344CB8AC3E}">
        <p14:creationId xmlns:p14="http://schemas.microsoft.com/office/powerpoint/2010/main" val="2221920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2016 was the second year in a row with exceptionally high numbers of people recorded as killed or injured by landmines</a:t>
            </a:r>
          </a:p>
          <a:p>
            <a:pPr>
              <a:buFont typeface="Arial" panose="020B0604020202020204" pitchFamily="34" charset="0"/>
              <a:buNone/>
            </a:pPr>
            <a:endParaRPr lang="en-US" dirty="0"/>
          </a:p>
          <a:p>
            <a:pPr>
              <a:buFont typeface="Arial" panose="020B0604020202020204" pitchFamily="34" charset="0"/>
              <a:buChar char="•"/>
            </a:pPr>
            <a:r>
              <a:rPr lang="en-US" dirty="0"/>
              <a:t>The high total was mostly due to casualties recorded in armed conflicts in Afghanistan, Libya, Ukraine, and Yemen. Accurate data gathering for active conflicts, however, remains challenging. </a:t>
            </a:r>
          </a:p>
          <a:p>
            <a:pPr>
              <a:buFont typeface="Arial" panose="020B0604020202020204" pitchFamily="34" charset="0"/>
              <a:buChar char="•"/>
            </a:pPr>
            <a:endParaRPr lang="en-US"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Declining casualty rates were recorded in Cambodia and Colombia in 2016, </a:t>
            </a:r>
            <a:r>
              <a:rPr lang="en-US" sz="1200" b="0" i="0" u="none" strike="noStrike" kern="1200" baseline="0">
                <a:solidFill>
                  <a:schemeClr val="tx1"/>
                </a:solidFill>
                <a:latin typeface="+mn-lt"/>
                <a:ea typeface="+mn-ea"/>
                <a:cs typeface="+mn-cs"/>
              </a:rPr>
              <a:t>two States Parties </a:t>
            </a:r>
            <a:r>
              <a:rPr lang="en-US" sz="1200" b="0" i="0" u="none" strike="noStrike" kern="1200" baseline="0" dirty="0">
                <a:solidFill>
                  <a:schemeClr val="tx1"/>
                </a:solidFill>
                <a:latin typeface="+mn-lt"/>
                <a:ea typeface="+mn-ea"/>
                <a:cs typeface="+mn-cs"/>
              </a:rPr>
              <a:t>that in the past were among those with the highest number of casualties.</a:t>
            </a: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11</a:t>
            </a:fld>
            <a:endParaRPr lang="en-US"/>
          </a:p>
        </p:txBody>
      </p:sp>
    </p:spTree>
    <p:extLst>
      <p:ext uri="{BB962C8B-B14F-4D97-AF65-F5344CB8AC3E}">
        <p14:creationId xmlns:p14="http://schemas.microsoft.com/office/powerpoint/2010/main" val="1741007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endParaRPr lang="en-US" dirty="0"/>
          </a:p>
          <a:p>
            <a:pPr defTabSz="924916">
              <a:buFont typeface="Arial" panose="020B0604020202020204" pitchFamily="34" charset="0"/>
              <a:buChar char="•"/>
              <a:defRPr/>
            </a:pPr>
            <a:r>
              <a:rPr lang="en-US" dirty="0"/>
              <a:t>In 2016 and 2017, large quantities of improvised mine contamination and/or numerous incidents and casualties were reported in the following States Parties: Afghanistan, Chad, Colombia, Iraq, Niger, Nigeria, Ukraine, and Yemen.</a:t>
            </a:r>
          </a:p>
          <a:p>
            <a:pPr lvl="1">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12</a:t>
            </a:fld>
            <a:endParaRPr lang="en-US"/>
          </a:p>
        </p:txBody>
      </p:sp>
    </p:spTree>
    <p:extLst>
      <p:ext uri="{BB962C8B-B14F-4D97-AF65-F5344CB8AC3E}">
        <p14:creationId xmlns:p14="http://schemas.microsoft.com/office/powerpoint/2010/main" val="136678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2016 marked the highest number of annual recorded casualties in Monitor data since 1999 (9,228), the most child casualties ever recorded, and the highest number of annual casualties caused by improvised mines. </a:t>
            </a:r>
          </a:p>
          <a:p>
            <a:pPr lvl="1">
              <a:buFont typeface="Arial" panose="020B0604020202020204" pitchFamily="34" charset="0"/>
              <a:buChar char="•"/>
            </a:pPr>
            <a:r>
              <a:rPr lang="en-US" dirty="0"/>
              <a:t>children accounted for 42% of all civilian casualties</a:t>
            </a:r>
          </a:p>
          <a:p>
            <a:pPr lvl="1">
              <a:buFont typeface="Arial" panose="020B0604020202020204" pitchFamily="34" charset="0"/>
              <a:buChar char="•"/>
            </a:pPr>
            <a:r>
              <a:rPr lang="en-US" dirty="0"/>
              <a:t>Women and girls made up 16% of all casualties</a:t>
            </a:r>
          </a:p>
          <a:p>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13</a:t>
            </a:fld>
            <a:endParaRPr lang="en-US"/>
          </a:p>
        </p:txBody>
      </p:sp>
    </p:spTree>
    <p:extLst>
      <p:ext uri="{BB962C8B-B14F-4D97-AF65-F5344CB8AC3E}">
        <p14:creationId xmlns:p14="http://schemas.microsoft.com/office/powerpoint/2010/main" val="2671290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2016–2017, most States Parties to the Mine Ban Treaty with significant numbers of mine victims suffered from a lack of adequate resources to fulfill the commitments of the 2014–2019 Maputo Action Plan. Findings below relate to the 31 States Parties with significant numbers of mine victims.</a:t>
            </a:r>
          </a:p>
          <a:p>
            <a:pPr marL="173422" indent="-173422">
              <a:buFont typeface="Arial" panose="020B0604020202020204" pitchFamily="34" charset="0"/>
              <a:buChar char="•"/>
            </a:pPr>
            <a:r>
              <a:rPr lang="en-US" dirty="0"/>
              <a:t>Although approximately two-thirds of the States Parties had active coordination mechanisms, survivors’ representatives participated in just 17 of the coordinating processes among those 20 States Parties; even then this often did not result in their contributions being taken into account. (There appears to be a slow degradation in coordination and participation.) </a:t>
            </a:r>
          </a:p>
          <a:p>
            <a:pPr marL="173422" indent="-173422">
              <a:buFont typeface="Arial" panose="020B0604020202020204" pitchFamily="34" charset="0"/>
              <a:buChar char="•"/>
            </a:pPr>
            <a:r>
              <a:rPr lang="en-US" dirty="0"/>
              <a:t>States Parties still need to demonstrate what they are doing to increase the capacity of survivors’ organizations and to enhance their meaningful participation in all relevant matters. </a:t>
            </a:r>
          </a:p>
          <a:p>
            <a:pPr marL="173422" indent="-173422">
              <a:buFont typeface="Arial" panose="020B0604020202020204" pitchFamily="34" charset="0"/>
              <a:buChar char="•"/>
            </a:pPr>
            <a:r>
              <a:rPr lang="en-US" dirty="0"/>
              <a:t>In many states and regions, facilities providing rehabilitation services were limited, were often not available in all remote areas where needed, and sometimes prohibitively expensive. However, construction of several much-needed prosthetics centers was reported in 2016–2017. </a:t>
            </a:r>
          </a:p>
          <a:p>
            <a:pPr marL="173422" indent="-173422">
              <a:buFont typeface="Arial" panose="020B0604020202020204" pitchFamily="34" charset="0"/>
              <a:buChar char="•"/>
            </a:pPr>
            <a:r>
              <a:rPr lang="en-US" dirty="0"/>
              <a:t>Access to employment, training, and other income-generation support activities was reduced noticeably in many of the States Parties over the past few years, leaving significant gaps where opportunities for livelihoods were most needed.</a:t>
            </a:r>
          </a:p>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14</a:t>
            </a:fld>
            <a:endParaRPr lang="en-US"/>
          </a:p>
        </p:txBody>
      </p:sp>
    </p:spTree>
    <p:extLst>
      <p:ext uri="{BB962C8B-B14F-4D97-AF65-F5344CB8AC3E}">
        <p14:creationId xmlns:p14="http://schemas.microsoft.com/office/powerpoint/2010/main" val="71756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Donors and affected states contributed approximately US$564.5 million in international and national support for mine action in 2016, an increase of $39.3 million (7%) from 2015. </a:t>
            </a:r>
          </a:p>
          <a:p>
            <a:r>
              <a:rPr lang="en-US" dirty="0"/>
              <a:t> </a:t>
            </a:r>
          </a:p>
          <a:p>
            <a:r>
              <a:rPr lang="en-US" dirty="0"/>
              <a:t>Thirty-two donors contributed $479.5 million in </a:t>
            </a:r>
            <a:r>
              <a:rPr lang="en-US" b="1" dirty="0"/>
              <a:t>international support</a:t>
            </a:r>
            <a:r>
              <a:rPr lang="en-US" dirty="0"/>
              <a:t> for mine action to 40 states and three other areas. This represents an increase of almost $85.5 million (22%) from 2015.</a:t>
            </a:r>
          </a:p>
          <a:p>
            <a:r>
              <a:rPr lang="en-US" dirty="0"/>
              <a:t> </a:t>
            </a:r>
          </a:p>
          <a:p>
            <a:r>
              <a:rPr lang="en-US" dirty="0"/>
              <a:t>Eleven affected states reported providing $85.0 million in </a:t>
            </a:r>
            <a:r>
              <a:rPr lang="en-US" b="1" dirty="0"/>
              <a:t>national support</a:t>
            </a:r>
            <a:r>
              <a:rPr lang="en-US" dirty="0"/>
              <a:t> for their own mine action programs, a decrease of $46.2 (35%) million compared with 2015. More than $35 million of this decrease occurred in one country, Angola.</a:t>
            </a:r>
          </a:p>
          <a:p>
            <a:r>
              <a:rPr lang="en-US" dirty="0"/>
              <a:t> </a:t>
            </a:r>
          </a:p>
        </p:txBody>
      </p:sp>
      <p:sp>
        <p:nvSpPr>
          <p:cNvPr id="4" name="Slide Number Placeholder 3"/>
          <p:cNvSpPr>
            <a:spLocks noGrp="1"/>
          </p:cNvSpPr>
          <p:nvPr>
            <p:ph type="sldNum" sz="quarter" idx="10"/>
          </p:nvPr>
        </p:nvSpPr>
        <p:spPr/>
        <p:txBody>
          <a:bodyPr/>
          <a:lstStyle/>
          <a:p>
            <a:fld id="{21A5860D-CA67-4414-AA0F-A82DE0C1FB1F}" type="slidenum">
              <a:rPr lang="en-US" smtClean="0"/>
              <a:t>15</a:t>
            </a:fld>
            <a:endParaRPr lang="en-US"/>
          </a:p>
        </p:txBody>
      </p:sp>
    </p:spTree>
    <p:extLst>
      <p:ext uri="{BB962C8B-B14F-4D97-AF65-F5344CB8AC3E}">
        <p14:creationId xmlns:p14="http://schemas.microsoft.com/office/powerpoint/2010/main" val="1090892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three years of declining support (a 26% decrease between 2012 and 2015), total international support provided in 2016 represents the third-highest level of the past decade—after the $498.9 million provided in 2012, and the $480.4 million in 2010.</a:t>
            </a:r>
          </a:p>
          <a:p>
            <a:r>
              <a:rPr lang="en-US" dirty="0"/>
              <a:t> </a:t>
            </a:r>
          </a:p>
          <a:p>
            <a:pPr marL="173422" indent="-173422">
              <a:buFont typeface="Arial" panose="020B0604020202020204" pitchFamily="34" charset="0"/>
              <a:buChar char="•"/>
            </a:pPr>
            <a:r>
              <a:rPr lang="en-US" dirty="0"/>
              <a:t>The top five mine action donors—the United States (US), the European Union (EU), Japan, Germany, and Norway—contributed 70% of all international funding, with a combined total of $335.6 million.</a:t>
            </a:r>
          </a:p>
          <a:p>
            <a:pPr marL="173422" indent="-173422">
              <a:buFont typeface="Arial" panose="020B0604020202020204" pitchFamily="34" charset="0"/>
              <a:buChar char="•"/>
            </a:pPr>
            <a:r>
              <a:rPr lang="en-US" dirty="0"/>
              <a:t>Twenty donors increased their funding in 2016, with the EU and Germany accounting for $55 million (64%) of the global increase.</a:t>
            </a:r>
          </a:p>
          <a:p>
            <a:pPr marL="173422" indent="-173422">
              <a:buFont typeface="Arial" panose="020B0604020202020204" pitchFamily="34" charset="0"/>
              <a:buChar char="•"/>
            </a:pPr>
            <a:r>
              <a:rPr lang="en-US" dirty="0"/>
              <a:t>The top five recipient states—Iraq, Afghanistan, Croatia, Cambodia, and Lao PDR—received $258.7 million, or 54% of all international support in 2016.</a:t>
            </a:r>
          </a:p>
          <a:p>
            <a:pPr marL="173422" indent="-173422">
              <a:buFont typeface="Arial" panose="020B0604020202020204" pitchFamily="34" charset="0"/>
              <a:buChar char="•"/>
            </a:pPr>
            <a:r>
              <a:rPr lang="en-US" dirty="0"/>
              <a:t>Iraq received more funding than any other country and from the largest number of donors.</a:t>
            </a:r>
          </a:p>
          <a:p>
            <a:pPr defTabSz="924916">
              <a:defRPr/>
            </a:pPr>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16</a:t>
            </a:fld>
            <a:endParaRPr lang="en-US"/>
          </a:p>
        </p:txBody>
      </p:sp>
    </p:spTree>
    <p:extLst>
      <p:ext uri="{BB962C8B-B14F-4D97-AF65-F5344CB8AC3E}">
        <p14:creationId xmlns:p14="http://schemas.microsoft.com/office/powerpoint/2010/main" val="1780481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MS PGothic" charset="-128"/>
              </a:rPr>
              <a:t>Landmine and Cluster Munition Monitor produces several research products including the annual Landmine Monitor and Cluster Munition Monitor reports, online country profile reports, as well as factsheets and special reports.</a:t>
            </a:r>
          </a:p>
          <a:p>
            <a:pPr eaLnBrk="1" hangingPunct="1">
              <a:spcBef>
                <a:spcPct val="0"/>
              </a:spcBef>
            </a:pPr>
            <a:endParaRPr lang="en-US" altLang="en-US" dirty="0">
              <a:ea typeface="MS PGothic" charset="-128"/>
            </a:endParaRPr>
          </a:p>
          <a:p>
            <a:pPr eaLnBrk="1" hangingPunct="1">
              <a:spcBef>
                <a:spcPct val="0"/>
              </a:spcBef>
            </a:pPr>
            <a:r>
              <a:rPr lang="en-US" altLang="en-US" dirty="0">
                <a:ea typeface="MS PGothic" charset="-128"/>
              </a:rPr>
              <a:t>The ICBL and CMC websites are excellent resources for additional information and campaign activities. </a:t>
            </a:r>
            <a:r>
              <a:rPr lang="en-US" altLang="en-US" dirty="0">
                <a:ea typeface="MS PGothic" charset="-128"/>
                <a:hlinkClick r:id="rId3"/>
              </a:rPr>
              <a:t>http://www.icbl.org/</a:t>
            </a:r>
            <a:r>
              <a:rPr lang="en-US" altLang="en-US" dirty="0">
                <a:ea typeface="MS PGothic" charset="-128"/>
              </a:rPr>
              <a:t> and </a:t>
            </a:r>
            <a:r>
              <a:rPr lang="en-US" altLang="en-US" dirty="0">
                <a:ea typeface="MS PGothic" charset="-128"/>
                <a:hlinkClick r:id="rId4"/>
              </a:rPr>
              <a:t>http://www.stopclustermunitions.org/</a:t>
            </a:r>
            <a:endParaRPr lang="en-US" altLang="en-US" dirty="0">
              <a:ea typeface="MS PGothic" charset="-128"/>
            </a:endParaRPr>
          </a:p>
          <a:p>
            <a:endParaRPr lang="en-US" dirty="0"/>
          </a:p>
          <a:p>
            <a:r>
              <a:rPr lang="en-US" dirty="0"/>
              <a:t>We extend our gratitude to Monitor contributors*. </a:t>
            </a:r>
          </a:p>
          <a:p>
            <a:r>
              <a:rPr lang="en-US" dirty="0"/>
              <a:t> </a:t>
            </a:r>
          </a:p>
          <a:p>
            <a:pPr lvl="0"/>
            <a:r>
              <a:rPr lang="en-US" dirty="0"/>
              <a:t>Government of Australia</a:t>
            </a:r>
          </a:p>
          <a:p>
            <a:pPr lvl="0"/>
            <a:r>
              <a:rPr lang="en-US" dirty="0"/>
              <a:t>Government of France</a:t>
            </a:r>
          </a:p>
          <a:p>
            <a:pPr lvl="0"/>
            <a:r>
              <a:rPr lang="en-US" dirty="0"/>
              <a:t>Government of Germany</a:t>
            </a:r>
          </a:p>
          <a:p>
            <a:pPr lvl="0"/>
            <a:r>
              <a:rPr lang="en-US" dirty="0"/>
              <a:t>Government of Luxembourg</a:t>
            </a:r>
          </a:p>
          <a:p>
            <a:pPr lvl="0"/>
            <a:r>
              <a:rPr lang="en-US" dirty="0"/>
              <a:t>Government of Norway</a:t>
            </a:r>
          </a:p>
          <a:p>
            <a:pPr lvl="0"/>
            <a:r>
              <a:rPr lang="en-US" dirty="0"/>
              <a:t>Government of Sweden</a:t>
            </a:r>
          </a:p>
          <a:p>
            <a:pPr lvl="0"/>
            <a:r>
              <a:rPr lang="en-US" dirty="0"/>
              <a:t>Government of Switzerland</a:t>
            </a:r>
          </a:p>
          <a:p>
            <a:pPr lvl="0"/>
            <a:r>
              <a:rPr lang="en-US" dirty="0"/>
              <a:t>Government of the United States of America**</a:t>
            </a:r>
          </a:p>
          <a:p>
            <a:pPr lvl="0"/>
            <a:r>
              <a:rPr lang="en-US" dirty="0"/>
              <a:t>Holy See </a:t>
            </a:r>
          </a:p>
          <a:p>
            <a:pPr lvl="0"/>
            <a:r>
              <a:rPr lang="en-US" dirty="0"/>
              <a:t>UNICEF</a:t>
            </a:r>
          </a:p>
          <a:p>
            <a:pPr lvl="0"/>
            <a:r>
              <a:rPr lang="fr-FR" dirty="0"/>
              <a:t>UN Mine Action Service (UNMAS)</a:t>
            </a:r>
            <a:endParaRPr lang="en-US" dirty="0"/>
          </a:p>
          <a:p>
            <a:r>
              <a:rPr lang="fr-FR" dirty="0"/>
              <a:t> </a:t>
            </a:r>
            <a:endParaRPr lang="en-US" dirty="0"/>
          </a:p>
          <a:p>
            <a:r>
              <a:rPr lang="en-US" dirty="0"/>
              <a:t>The Monitor’s supporters are in no way responsible for, and do not necessarily endorse, the material contained in this report. We also thank the donors who have contributed to the organizational members of the Monitoring and Research Committee and other participating organizations.</a:t>
            </a:r>
          </a:p>
          <a:p>
            <a:r>
              <a:rPr lang="en-US" dirty="0"/>
              <a:t> </a:t>
            </a:r>
          </a:p>
          <a:p>
            <a:r>
              <a:rPr lang="en-US" i="1" dirty="0"/>
              <a:t>* List accurate as of November 2017.</a:t>
            </a:r>
            <a:endParaRPr lang="en-US" b="1" dirty="0"/>
          </a:p>
          <a:p>
            <a:r>
              <a:rPr lang="en-US" i="1" dirty="0"/>
              <a:t>** Specifically for research on mine action, support for mine action, casualties, and victim assistance.</a:t>
            </a:r>
            <a:endParaRPr lang="en-US" b="1" dirty="0"/>
          </a:p>
          <a:p>
            <a:r>
              <a:rPr lang="en-US" dirty="0"/>
              <a:t> </a:t>
            </a:r>
          </a:p>
        </p:txBody>
      </p:sp>
      <p:sp>
        <p:nvSpPr>
          <p:cNvPr id="4" name="Slide Number Placeholder 3"/>
          <p:cNvSpPr>
            <a:spLocks noGrp="1"/>
          </p:cNvSpPr>
          <p:nvPr>
            <p:ph type="sldNum" sz="quarter" idx="10"/>
          </p:nvPr>
        </p:nvSpPr>
        <p:spPr/>
        <p:txBody>
          <a:bodyPr/>
          <a:lstStyle/>
          <a:p>
            <a:fld id="{21A5860D-CA67-4414-AA0F-A82DE0C1FB1F}" type="slidenum">
              <a:rPr lang="en-US" smtClean="0"/>
              <a:t>17</a:t>
            </a:fld>
            <a:endParaRPr lang="en-US"/>
          </a:p>
        </p:txBody>
      </p:sp>
    </p:spTree>
    <p:extLst>
      <p:ext uri="{BB962C8B-B14F-4D97-AF65-F5344CB8AC3E}">
        <p14:creationId xmlns:p14="http://schemas.microsoft.com/office/powerpoint/2010/main" val="287099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rtl="0"/>
            <a:r>
              <a:rPr lang="en-US" i="1" dirty="0"/>
              <a:t>Landmine Monitor 2017 </a:t>
            </a:r>
            <a:r>
              <a:rPr lang="en-US" dirty="0"/>
              <a:t>provides a global overview of efforts in 2016, and into November 2017 where possible, to universalize and fully implement the 1997 Mine Ban Treaty, and more generally assess the international community’s response to the global landmine and explosive remnants of war problem. It covers developments in the areas of antipersonnel landmine use, production, stockpiling, mine action, casualties, victim assistance, and mine action funding.</a:t>
            </a:r>
          </a:p>
          <a:p>
            <a:endParaRPr lang="en-US" dirty="0"/>
          </a:p>
          <a:p>
            <a:pPr defTabSz="924916">
              <a:defRPr/>
            </a:pPr>
            <a:r>
              <a:rPr lang="en-US" baseline="0" dirty="0"/>
              <a:t>This presentation generally follows the order of these sections, highlighting the Major Findings of the report.</a:t>
            </a:r>
          </a:p>
          <a:p>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2</a:t>
            </a:fld>
            <a:endParaRPr lang="en-US"/>
          </a:p>
        </p:txBody>
      </p:sp>
    </p:spTree>
    <p:extLst>
      <p:ext uri="{BB962C8B-B14F-4D97-AF65-F5344CB8AC3E}">
        <p14:creationId xmlns:p14="http://schemas.microsoft.com/office/powerpoint/2010/main" val="202960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small number of states and non-state armed groups use antipersonnel mines, including improvised mines, which contributed to a very high number of casualties recorded in 2016. </a:t>
            </a:r>
          </a:p>
          <a:p>
            <a:endParaRPr lang="en-US" dirty="0"/>
          </a:p>
          <a:p>
            <a:r>
              <a:rPr lang="en-US" dirty="0"/>
              <a:t>Many countries continue to clear mine contamination, and international funding for mine action increased in 2016. </a:t>
            </a:r>
          </a:p>
          <a:p>
            <a:r>
              <a:rPr lang="en-US" dirty="0"/>
              <a:t>However, very few States Parties appear to be on track to meet clearance deadlines, and support to victims remains inadequate. </a:t>
            </a:r>
            <a:endParaRPr lang="en-US" baseline="0" dirty="0"/>
          </a:p>
        </p:txBody>
      </p:sp>
      <p:sp>
        <p:nvSpPr>
          <p:cNvPr id="4" name="Slide Number Placeholder 3"/>
          <p:cNvSpPr>
            <a:spLocks noGrp="1"/>
          </p:cNvSpPr>
          <p:nvPr>
            <p:ph type="sldNum" sz="quarter" idx="10"/>
          </p:nvPr>
        </p:nvSpPr>
        <p:spPr/>
        <p:txBody>
          <a:bodyPr/>
          <a:lstStyle/>
          <a:p>
            <a:fld id="{21A5860D-CA67-4414-AA0F-A82DE0C1FB1F}" type="slidenum">
              <a:rPr lang="en-US" smtClean="0"/>
              <a:t>3</a:t>
            </a:fld>
            <a:endParaRPr lang="en-US"/>
          </a:p>
        </p:txBody>
      </p:sp>
    </p:spTree>
    <p:extLst>
      <p:ext uri="{BB962C8B-B14F-4D97-AF65-F5344CB8AC3E}">
        <p14:creationId xmlns:p14="http://schemas.microsoft.com/office/powerpoint/2010/main" val="387833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Twenty years after the Mine Ban Treaty was negotiated and signed, it continues to be a tremendous life-saving success.</a:t>
            </a:r>
          </a:p>
          <a:p>
            <a:endParaRPr lang="en-US" dirty="0"/>
          </a:p>
          <a:p>
            <a:r>
              <a:rPr lang="en-US" dirty="0"/>
              <a:t>There were no new ratifications or accessions in the reporting period. Of the 162 States Parties, 132 signed and ratified the treaty, while 30 acceded. The last country to accede to the Mine Ban Treaty was Oman on 20 August 2014.</a:t>
            </a:r>
          </a:p>
        </p:txBody>
      </p:sp>
      <p:sp>
        <p:nvSpPr>
          <p:cNvPr id="4" name="Slide Number Placeholder 3"/>
          <p:cNvSpPr>
            <a:spLocks noGrp="1"/>
          </p:cNvSpPr>
          <p:nvPr>
            <p:ph type="sldNum" sz="quarter" idx="10"/>
          </p:nvPr>
        </p:nvSpPr>
        <p:spPr/>
        <p:txBody>
          <a:bodyPr/>
          <a:lstStyle/>
          <a:p>
            <a:fld id="{21A5860D-CA67-4414-AA0F-A82DE0C1FB1F}" type="slidenum">
              <a:rPr lang="en-US" smtClean="0"/>
              <a:t>4</a:t>
            </a:fld>
            <a:endParaRPr lang="en-US"/>
          </a:p>
        </p:txBody>
      </p:sp>
    </p:spTree>
    <p:extLst>
      <p:ext uri="{BB962C8B-B14F-4D97-AF65-F5344CB8AC3E}">
        <p14:creationId xmlns:p14="http://schemas.microsoft.com/office/powerpoint/2010/main" val="3227012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Landmine Monitor has confirmed new use of antipersonnel mines by the government forces of Myanmar and Syria, neither of which are party to the Mine Ban Treaty. </a:t>
            </a:r>
            <a:r>
              <a:rPr lang="en-US" sz="1200" b="0" i="0" u="none" strike="noStrike" kern="1200" baseline="0" dirty="0">
                <a:solidFill>
                  <a:schemeClr val="tx1"/>
                </a:solidFill>
                <a:latin typeface="+mn-lt"/>
                <a:ea typeface="+mn-ea"/>
                <a:cs typeface="+mn-cs"/>
              </a:rPr>
              <a:t>There was no new use of antipersonnel mines in Colombia for the first time since the Monitor began</a:t>
            </a:r>
          </a:p>
          <a:p>
            <a:r>
              <a:rPr lang="en-US" sz="1200" b="0" i="0" u="none" strike="noStrike" kern="1200" baseline="0" dirty="0">
                <a:solidFill>
                  <a:schemeClr val="tx1"/>
                </a:solidFill>
                <a:latin typeface="+mn-lt"/>
                <a:ea typeface="+mn-ea"/>
                <a:cs typeface="+mn-cs"/>
              </a:rPr>
              <a:t>publishing in 1999.</a:t>
            </a:r>
            <a:endParaRPr lang="en-US" dirty="0"/>
          </a:p>
          <a:p>
            <a:endParaRPr lang="en-US" dirty="0"/>
          </a:p>
          <a:p>
            <a:r>
              <a:rPr lang="en-US" dirty="0"/>
              <a:t>Antipersonnel mines have been used by government forces of Myanmar throughout the past 20 years and by government forces of Syria since 2012. </a:t>
            </a:r>
            <a:r>
              <a:rPr lang="en-US" sz="1200" b="0" i="0" u="none" strike="noStrike" kern="1200" baseline="0" dirty="0">
                <a:solidFill>
                  <a:schemeClr val="tx1"/>
                </a:solidFill>
                <a:latin typeface="+mn-lt"/>
                <a:ea typeface="+mn-ea"/>
                <a:cs typeface="+mn-cs"/>
              </a:rPr>
              <a:t>According to eyewitness accounts, photographic evidence, and multiple reports, antipersonnel mines have been laid between Myanmar’s two major land crossings with Bangladesh, resulting in casualties among Rohingya refugees fleeing government attacks on their homes. The mine use began in late August 2017, when Myanmar government forces began operations against the Rohingya population, causing the flight of more than 600,000 people to neighboring Bangladesh. It is unclear if this mine use has continued as parts of the border area remain inaccessible.</a:t>
            </a:r>
            <a:endParaRPr lang="en-US" dirty="0"/>
          </a:p>
          <a:p>
            <a:endParaRPr lang="en-US" dirty="0"/>
          </a:p>
          <a:p>
            <a:r>
              <a:rPr lang="en-US" dirty="0"/>
              <a:t>Non-state armed groups (NSAGs) used antipersonnel mines in at least nine countries, Afghanistan, India, Iraq, Myanmar,</a:t>
            </a:r>
          </a:p>
          <a:p>
            <a:r>
              <a:rPr lang="fi-FI" dirty="0"/>
              <a:t>Nigeria, Pakistan, Syria, Ukraine, and Yemen.</a:t>
            </a:r>
            <a:endParaRPr lang="en-US" dirty="0"/>
          </a:p>
          <a:p>
            <a:r>
              <a:rPr lang="en-US" dirty="0"/>
              <a:t>The extensive use of improvised mines by the Islamic State has resulted in new casualties and contamination. </a:t>
            </a:r>
          </a:p>
          <a:p>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5</a:t>
            </a:fld>
            <a:endParaRPr lang="en-US"/>
          </a:p>
        </p:txBody>
      </p:sp>
    </p:spTree>
    <p:extLst>
      <p:ext uri="{BB962C8B-B14F-4D97-AF65-F5344CB8AC3E}">
        <p14:creationId xmlns:p14="http://schemas.microsoft.com/office/powerpoint/2010/main" val="1132701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Collectively, States Parties have destroyed more than 53 million stockpiled antipersonnel mines, including more than 2.2 million destroyed in 2016.</a:t>
            </a:r>
          </a:p>
          <a:p>
            <a:pPr marL="173422" indent="-173422">
              <a:buFont typeface="Arial" panose="020B0604020202020204" pitchFamily="34" charset="0"/>
              <a:buChar char="•"/>
            </a:pPr>
            <a:r>
              <a:rPr lang="en-US" dirty="0"/>
              <a:t>Belarus completed the destruction of its stockpiles in April 2017 after being in violation of the convention since 2008.</a:t>
            </a:r>
          </a:p>
          <a:p>
            <a:pPr marL="173422" indent="-173422" defTabSz="924916">
              <a:buFont typeface="Arial" panose="020B0604020202020204" pitchFamily="34" charset="0"/>
              <a:buChar char="•"/>
              <a:defRPr/>
            </a:pPr>
            <a:r>
              <a:rPr lang="en-US" dirty="0"/>
              <a:t>Algeria destroyed 5,970 antipersonnel mines retained for training purposes after completing its landmine clearance program.</a:t>
            </a:r>
          </a:p>
          <a:p>
            <a:pPr marL="173422" indent="-173422" defTabSz="924916">
              <a:buFont typeface="Arial" panose="020B0604020202020204" pitchFamily="34" charset="0"/>
              <a:buChar char="•"/>
              <a:defRPr/>
            </a:pPr>
            <a:r>
              <a:rPr lang="en-US" dirty="0"/>
              <a:t>In 1999, states stockpiled about 160 million antipersonnel mines, but today the global total may be less than 50 million</a:t>
            </a:r>
          </a:p>
          <a:p>
            <a:pPr marL="173422" indent="-173422" defTabSz="924916">
              <a:buFont typeface="Arial" panose="020B0604020202020204" pitchFamily="34" charset="0"/>
              <a:buChar char="•"/>
              <a:defRPr/>
            </a:pPr>
            <a:r>
              <a:rPr lang="en-US" dirty="0"/>
              <a:t>41 states ceased production of antipersonnel mines. Four that are not party to the Mine Ban Treaty include: Egypt, Israel, Nepal, and the US.</a:t>
            </a:r>
          </a:p>
          <a:p>
            <a:pPr marL="173422" indent="-173422" defTabSz="924916">
              <a:buFont typeface="Arial" panose="020B0604020202020204" pitchFamily="34" charset="0"/>
              <a:buChar char="•"/>
              <a:defRPr/>
            </a:pPr>
            <a:r>
              <a:rPr lang="en-US" dirty="0"/>
              <a:t>The use of factory-produced antipersonnel mines in conflicts in Ukraine and Yemen, where declared stockpiles had been destroyed, indicates that some transfers, either internally among actors or from sources external to the country, are occurring. </a:t>
            </a:r>
          </a:p>
          <a:p>
            <a:pPr marL="173422" indent="-173422" defTabSz="924916">
              <a:buFont typeface="Arial" panose="020B0604020202020204" pitchFamily="34" charset="0"/>
              <a:buChar char="•"/>
              <a:defRPr/>
            </a:pPr>
            <a:r>
              <a:rPr lang="en-US" dirty="0"/>
              <a:t>At least nine states not party to the Mine Ban Treaty have formal moratoriums on the export of antipersonnel mines: China, India, Israel, Kazakhstan, Pakistan, Russia, Singapore, South Korea, and the US.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February 2017, the Egyptian Ministry of Military Production advertised “Heliopolis plastic antipersonnel landmines” for sale at its display at the IDEX arms fair in Abu Dhabi. Egyptian authorities did not respond to a June 2017 request by the Monitor for further information regarding the apparent change in policy on export, and possibly production.</a:t>
            </a:r>
            <a:endParaRPr lang="en-US" dirty="0"/>
          </a:p>
          <a:p>
            <a:pPr marL="173422" indent="-173422" defTabSz="924916">
              <a:buFont typeface="Arial" panose="020B0604020202020204" pitchFamily="34" charset="0"/>
              <a:buChar char="•"/>
              <a:defRPr/>
            </a:pPr>
            <a:endParaRPr lang="en-US" dirty="0"/>
          </a:p>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6</a:t>
            </a:fld>
            <a:endParaRPr lang="en-US"/>
          </a:p>
        </p:txBody>
      </p:sp>
    </p:spTree>
    <p:extLst>
      <p:ext uri="{BB962C8B-B14F-4D97-AF65-F5344CB8AC3E}">
        <p14:creationId xmlns:p14="http://schemas.microsoft.com/office/powerpoint/2010/main" val="2638174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a:t>One state, Ukraine, is in violation of Article 5 of the Mine Ban Treaty due to missing its 1 June 2016 clearance deadline without having requested and being granted an extension.</a:t>
            </a:r>
          </a:p>
          <a:p>
            <a:pPr marL="173422" indent="-173422">
              <a:buFont typeface="Arial" panose="020B0604020202020204" pitchFamily="34" charset="0"/>
              <a:buChar char="•"/>
            </a:pPr>
            <a:r>
              <a:rPr lang="en-US" dirty="0"/>
              <a:t>Yemen previously confirmed that its forces violated the treaty by using antipersonnel mines in 2011. As of November 2017, investigations were still pending.</a:t>
            </a:r>
          </a:p>
          <a:p>
            <a:pPr marL="173422" indent="-173422">
              <a:buFont typeface="Arial" panose="020B0604020202020204" pitchFamily="34" charset="0"/>
              <a:buChar char="•"/>
            </a:pPr>
            <a:r>
              <a:rPr lang="en-US" dirty="0"/>
              <a:t>Greece and Ukraine have missed their deadlines to complete stockpile destruction. Ukraine has 4.9 million antipersonnel mines remaining to be destroyed, while Greece has 643,267.</a:t>
            </a:r>
          </a:p>
          <a:p>
            <a:pPr marL="173422" indent="-173422">
              <a:buFont typeface="Arial" panose="020B0604020202020204" pitchFamily="34" charset="0"/>
              <a:buChar char="•"/>
            </a:pPr>
            <a:r>
              <a:rPr lang="en-US" dirty="0"/>
              <a:t>Only 48% of States Parties have submitted annual reports for calendar year 2016, a slight increase from the previous year (45%). A total of 83 States Parties have not submitted a report for calendar year 2016. Only one State Party has not submitted an initial report: Tuvalu (due 28 August 2012).</a:t>
            </a:r>
          </a:p>
          <a:p>
            <a:pPr marL="173422" indent="-173422" defTabSz="924916">
              <a:buFont typeface="Arial" panose="020B0604020202020204" pitchFamily="34" charset="0"/>
              <a:buChar char="•"/>
              <a:defRPr/>
            </a:pPr>
            <a:r>
              <a:rPr lang="en-US" dirty="0"/>
              <a:t>A total of 71 States Parties have reported that they retain antipersonnel mines for training and research purposes, of which 37 retain more than 1,000 mines. Finland, Turkey, and Bangladesh each retain more than 12,000 mines.</a:t>
            </a:r>
          </a:p>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7</a:t>
            </a:fld>
            <a:endParaRPr lang="en-US"/>
          </a:p>
        </p:txBody>
      </p:sp>
    </p:spTree>
    <p:extLst>
      <p:ext uri="{BB962C8B-B14F-4D97-AF65-F5344CB8AC3E}">
        <p14:creationId xmlns:p14="http://schemas.microsoft.com/office/powerpoint/2010/main" val="3988912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The Monitor acknowledges the contributions of Mine Action which has conducted the mine action research in 2017, including on survey and clearance, and shared all its resulting landmine and cluster munition reports with the Monitor.</a:t>
            </a:r>
          </a:p>
          <a:p>
            <a:endParaRPr lang="en-US" dirty="0"/>
          </a:p>
          <a:p>
            <a:r>
              <a:rPr lang="en-US" dirty="0"/>
              <a:t>Changes to these figures will be discussed in subsequent slides.</a:t>
            </a:r>
          </a:p>
        </p:txBody>
      </p:sp>
      <p:sp>
        <p:nvSpPr>
          <p:cNvPr id="4" name="Slide Number Placeholder 3"/>
          <p:cNvSpPr>
            <a:spLocks noGrp="1"/>
          </p:cNvSpPr>
          <p:nvPr>
            <p:ph type="sldNum" sz="quarter" idx="10"/>
          </p:nvPr>
        </p:nvSpPr>
        <p:spPr/>
        <p:txBody>
          <a:bodyPr/>
          <a:lstStyle/>
          <a:p>
            <a:fld id="{21A5860D-CA67-4414-AA0F-A82DE0C1FB1F}" type="slidenum">
              <a:rPr lang="en-US" smtClean="0"/>
              <a:t>8</a:t>
            </a:fld>
            <a:endParaRPr lang="en-US"/>
          </a:p>
        </p:txBody>
      </p:sp>
    </p:spTree>
    <p:extLst>
      <p:ext uri="{BB962C8B-B14F-4D97-AF65-F5344CB8AC3E}">
        <p14:creationId xmlns:p14="http://schemas.microsoft.com/office/powerpoint/2010/main" val="8926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picture did not change considerably in 2016, although a number of countries, particularly States Parties, have continued to improve their knowledge of the extent of their contamination through the increased use of land release methodologies, to cancel suspected hazardous areas by nontechnical survey, and to reduce confirmed hazardous areas through technical survey.</a:t>
            </a:r>
          </a:p>
          <a:p>
            <a:endParaRPr lang="en-US" dirty="0"/>
          </a:p>
          <a:p>
            <a:pPr marL="173422" indent="-173422">
              <a:buFont typeface="Arial" panose="020B0604020202020204" pitchFamily="34" charset="0"/>
              <a:buChar char="•"/>
            </a:pPr>
            <a:r>
              <a:rPr lang="en-US" dirty="0"/>
              <a:t>Sixty-one states and areas are contaminated by antipersonnel mines as of November 2017. </a:t>
            </a:r>
          </a:p>
          <a:p>
            <a:pPr marL="635879" lvl="1" indent="-173422">
              <a:buFont typeface="Arial" panose="020B0604020202020204" pitchFamily="34" charset="0"/>
              <a:buChar char="•"/>
            </a:pPr>
            <a:r>
              <a:rPr lang="en-US" dirty="0"/>
              <a:t>This includes 33 States Parties to the Mine Ban Treaty, 24 states not party, and four other areas. </a:t>
            </a:r>
          </a:p>
          <a:p>
            <a:pPr marL="635879" lvl="1" indent="-173422">
              <a:buFont typeface="Arial" panose="020B0604020202020204" pitchFamily="34" charset="0"/>
              <a:buChar char="•"/>
            </a:pPr>
            <a:r>
              <a:rPr lang="en-US" dirty="0"/>
              <a:t>Ten States Parties have residual or suspected contamination: Algeria, Cameroon, Djibouti, Kuwait, Mali, Moldova, Namibia, Palau, the Philippines, and Tunisia. </a:t>
            </a:r>
          </a:p>
          <a:p>
            <a:pPr marL="635879" lvl="1" indent="-173422">
              <a:buFont typeface="Arial" panose="020B0604020202020204" pitchFamily="34" charset="0"/>
              <a:buChar char="•"/>
            </a:pPr>
            <a:r>
              <a:rPr lang="en-US" dirty="0"/>
              <a:t>Massive antipersonnel mine contamination (more than 100 km2 total per country) is believed to exist in Afghanistan, Angola, Azerbaijan, Bosnia and Herzegovina, Cambodia, Chad, Croatia, Iraq, Thailand, and Turkey</a:t>
            </a:r>
          </a:p>
          <a:p>
            <a:pPr marL="462458" lvl="1"/>
            <a:endParaRPr lang="en-US" dirty="0"/>
          </a:p>
          <a:p>
            <a:endParaRPr lang="en-US" dirty="0"/>
          </a:p>
          <a:p>
            <a:r>
              <a:rPr lang="en-US" dirty="0"/>
              <a:t>New contamination in 2016 and 2017, much of which consisted of improvised mine contamination, was reported in the following States Parties: Afghanistan, Iraq, Nigeria, Ukraine, and Yemen; and in states not party: India, Libya, Myanmar, North Korea, Pakistan, and Syria. All of these states already had contamination from previous years.</a:t>
            </a:r>
          </a:p>
          <a:p>
            <a:endParaRPr lang="en-US" dirty="0"/>
          </a:p>
          <a:p>
            <a:pPr marL="635879" lvl="1" indent="-173422">
              <a:buFont typeface="Arial" panose="020B0604020202020204" pitchFamily="34" charset="0"/>
              <a:buChar char="•"/>
            </a:pPr>
            <a:r>
              <a:rPr lang="en-US" dirty="0"/>
              <a:t>There were unconfirmed reports of new antipersonnel mine contamination in Cameroon, Chad, Iran, Mali, Niger, Philippines, Saudi Arabia, and Tunisia.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1A5860D-CA67-4414-AA0F-A82DE0C1FB1F}" type="slidenum">
              <a:rPr lang="en-US" smtClean="0"/>
              <a:t>9</a:t>
            </a:fld>
            <a:endParaRPr lang="en-US"/>
          </a:p>
        </p:txBody>
      </p:sp>
    </p:spTree>
    <p:extLst>
      <p:ext uri="{BB962C8B-B14F-4D97-AF65-F5344CB8AC3E}">
        <p14:creationId xmlns:p14="http://schemas.microsoft.com/office/powerpoint/2010/main" val="1923289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AAD347D-5ACD-4C99-B74B-A9C85AD731AF}" type="datetimeFigureOut">
              <a:rPr lang="en-US" smtClean="0"/>
              <a:t>12/11/2017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86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7738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9627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1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12/11/2017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1858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12/11/2017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04444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12/11/2017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700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12/11/2017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6495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4236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12/11/2017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66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AAD347D-5ACD-4C99-B74B-A9C85AD731AF}" type="datetimeFigureOut">
              <a:rPr lang="en-US" smtClean="0"/>
              <a:t>12/11/2017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02111984F565}"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140083"/>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3518306" y="156686"/>
            <a:ext cx="4577944" cy="6491764"/>
          </a:xfrm>
          <a:prstGeom prst="rect">
            <a:avLst/>
          </a:prstGeom>
          <a:noFill/>
          <a:ln>
            <a:noFill/>
          </a:ln>
        </p:spPr>
      </p:pic>
      <p:pic>
        <p:nvPicPr>
          <p:cNvPr id="9" name="Picture 19" descr="MonitorLogoFinal_RGB-Transpare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8031" y="3182055"/>
            <a:ext cx="877311" cy="346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8577886" y="4353059"/>
            <a:ext cx="3356891" cy="2034862"/>
          </a:xfrm>
          <a:prstGeom prst="rect">
            <a:avLst/>
          </a:prstGeom>
          <a:noFill/>
        </p:spPr>
        <p:txBody>
          <a:bodyPr wrap="square" rtlCol="0">
            <a:spAutoFit/>
          </a:bodyPr>
          <a:lstStyle/>
          <a:p>
            <a:r>
              <a:rPr lang="en-US" dirty="0"/>
              <a:t>Full excavation by a female </a:t>
            </a:r>
            <a:r>
              <a:rPr lang="en-US" dirty="0" err="1"/>
              <a:t>deminer</a:t>
            </a:r>
            <a:r>
              <a:rPr lang="en-US" dirty="0"/>
              <a:t> in Sri Lanka with </a:t>
            </a:r>
            <a:r>
              <a:rPr lang="en-US" dirty="0" err="1"/>
              <a:t>mineline</a:t>
            </a:r>
            <a:r>
              <a:rPr lang="en-US" dirty="0"/>
              <a:t> shown by yellow sticks.</a:t>
            </a:r>
          </a:p>
          <a:p>
            <a:endParaRPr lang="en-US" dirty="0"/>
          </a:p>
          <a:p>
            <a:r>
              <a:rPr lang="en-US" dirty="0"/>
              <a:t>© </a:t>
            </a:r>
            <a:r>
              <a:rPr lang="en-US" dirty="0" err="1"/>
              <a:t>Helaine</a:t>
            </a:r>
            <a:r>
              <a:rPr lang="en-US" dirty="0"/>
              <a:t> Boyd/HALO Trust, May 2017</a:t>
            </a:r>
          </a:p>
        </p:txBody>
      </p:sp>
      <p:sp>
        <p:nvSpPr>
          <p:cNvPr id="2" name="Rectangle 1">
            <a:extLst>
              <a:ext uri="{FF2B5EF4-FFF2-40B4-BE49-F238E27FC236}">
                <a16:creationId xmlns:a16="http://schemas.microsoft.com/office/drawing/2014/main" id="{1F35EBC5-3497-4451-87B8-74FB998B1715}"/>
              </a:ext>
            </a:extLst>
          </p:cNvPr>
          <p:cNvSpPr/>
          <p:nvPr/>
        </p:nvSpPr>
        <p:spPr>
          <a:xfrm>
            <a:off x="541867" y="778933"/>
            <a:ext cx="389466" cy="1032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cb018 25Th Anniversary Logo Fin">
            <a:extLst>
              <a:ext uri="{FF2B5EF4-FFF2-40B4-BE49-F238E27FC236}">
                <a16:creationId xmlns:a16="http://schemas.microsoft.com/office/drawing/2014/main" id="{7C7E6040-A0B2-449C-B51D-EEA5B24F57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0127" y="156686"/>
            <a:ext cx="291465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76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88642"/>
            <a:ext cx="10058400" cy="848718"/>
          </a:xfrm>
        </p:spPr>
        <p:txBody>
          <a:bodyPr/>
          <a:lstStyle/>
          <a:p>
            <a:pPr algn="ctr"/>
            <a:r>
              <a:rPr lang="en-US" dirty="0"/>
              <a:t>Clearance</a:t>
            </a:r>
          </a:p>
        </p:txBody>
      </p:sp>
      <p:pic>
        <p:nvPicPr>
          <p:cNvPr id="6"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89563" y="5438994"/>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CEBC026-C558-4FAE-8C8E-E5A256EB0132}"/>
              </a:ext>
            </a:extLst>
          </p:cNvPr>
          <p:cNvPicPr>
            <a:picLocks noChangeAspect="1"/>
          </p:cNvPicPr>
          <p:nvPr/>
        </p:nvPicPr>
        <p:blipFill>
          <a:blip r:embed="rId4"/>
          <a:stretch>
            <a:fillRect/>
          </a:stretch>
        </p:blipFill>
        <p:spPr>
          <a:xfrm>
            <a:off x="7120823" y="1923623"/>
            <a:ext cx="4867514" cy="3325710"/>
          </a:xfrm>
          <a:prstGeom prst="rect">
            <a:avLst/>
          </a:prstGeom>
        </p:spPr>
      </p:pic>
      <p:sp>
        <p:nvSpPr>
          <p:cNvPr id="9" name="TextBox 8">
            <a:extLst>
              <a:ext uri="{FF2B5EF4-FFF2-40B4-BE49-F238E27FC236}">
                <a16:creationId xmlns:a16="http://schemas.microsoft.com/office/drawing/2014/main" id="{6ED374E7-6DD1-4DEB-AE00-30A477B04047}"/>
              </a:ext>
            </a:extLst>
          </p:cNvPr>
          <p:cNvSpPr txBox="1"/>
          <p:nvPr/>
        </p:nvSpPr>
        <p:spPr>
          <a:xfrm>
            <a:off x="626536" y="1774729"/>
            <a:ext cx="6790267" cy="3570208"/>
          </a:xfrm>
          <a:prstGeom prst="rect">
            <a:avLst/>
          </a:prstGeom>
          <a:noFill/>
        </p:spPr>
        <p:txBody>
          <a:bodyPr wrap="square" rtlCol="0">
            <a:spAutoFit/>
          </a:bodyPr>
          <a:lstStyle/>
          <a:p>
            <a:pPr>
              <a:spcAft>
                <a:spcPts val="1200"/>
              </a:spcAft>
              <a:buFont typeface="Arial" panose="020B0604020202020204" pitchFamily="34" charset="0"/>
              <a:buChar char="•"/>
            </a:pPr>
            <a:r>
              <a:rPr lang="en-US" sz="2800" dirty="0"/>
              <a:t> Algeria and Mozambique (re)declared completion of clearance in 2017.</a:t>
            </a:r>
          </a:p>
          <a:p>
            <a:pPr>
              <a:spcAft>
                <a:spcPts val="1200"/>
              </a:spcAft>
              <a:buFont typeface="Arial" panose="020B0604020202020204" pitchFamily="34" charset="0"/>
              <a:buChar char="•"/>
            </a:pPr>
            <a:r>
              <a:rPr lang="en-US" sz="2800" dirty="0"/>
              <a:t> About 170 km</a:t>
            </a:r>
            <a:r>
              <a:rPr lang="en-US" sz="2800" baseline="30000" dirty="0"/>
              <a:t>2</a:t>
            </a:r>
            <a:r>
              <a:rPr lang="en-US" sz="2800" dirty="0"/>
              <a:t> reported cleared in 2016.</a:t>
            </a:r>
          </a:p>
          <a:p>
            <a:pPr>
              <a:spcAft>
                <a:spcPts val="1200"/>
              </a:spcAft>
              <a:buFont typeface="Arial" panose="020B0604020202020204" pitchFamily="34" charset="0"/>
              <a:buChar char="•"/>
            </a:pPr>
            <a:r>
              <a:rPr lang="en-US" sz="2800" dirty="0"/>
              <a:t> 232,000 antipersonnel mines, 29,000 antivehicle mines were destroyed in 2016. </a:t>
            </a:r>
          </a:p>
          <a:p>
            <a:pPr>
              <a:spcAft>
                <a:spcPts val="1200"/>
              </a:spcAft>
              <a:buFont typeface="Arial" panose="020B0604020202020204" pitchFamily="34" charset="0"/>
              <a:buChar char="•"/>
            </a:pPr>
            <a:r>
              <a:rPr lang="en-US" sz="2800" dirty="0"/>
              <a:t> Ukraine is in violation of Article 5 of the Mine Ban Treaty.</a:t>
            </a:r>
          </a:p>
        </p:txBody>
      </p:sp>
      <p:sp>
        <p:nvSpPr>
          <p:cNvPr id="13" name="TextBox 12">
            <a:extLst>
              <a:ext uri="{FF2B5EF4-FFF2-40B4-BE49-F238E27FC236}">
                <a16:creationId xmlns:a16="http://schemas.microsoft.com/office/drawing/2014/main" id="{A764F803-27C7-446A-A3BF-89B22C9B2A4F}"/>
              </a:ext>
            </a:extLst>
          </p:cNvPr>
          <p:cNvSpPr txBox="1"/>
          <p:nvPr/>
        </p:nvSpPr>
        <p:spPr>
          <a:xfrm>
            <a:off x="626536" y="5344937"/>
            <a:ext cx="11175997" cy="523220"/>
          </a:xfrm>
          <a:prstGeom prst="rect">
            <a:avLst/>
          </a:prstGeom>
          <a:noFill/>
        </p:spPr>
        <p:txBody>
          <a:bodyPr wrap="square" rtlCol="0">
            <a:spAutoFit/>
          </a:bodyPr>
          <a:lstStyle/>
          <a:p>
            <a:pPr>
              <a:spcAft>
                <a:spcPts val="1200"/>
              </a:spcAft>
              <a:buFont typeface="Arial" panose="020B0604020202020204" pitchFamily="34" charset="0"/>
              <a:buChar char="•"/>
            </a:pPr>
            <a:r>
              <a:rPr lang="en-US" sz="2800" dirty="0"/>
              <a:t> Only 4 State Parties are on track to meet their clearance deadlines.</a:t>
            </a:r>
          </a:p>
        </p:txBody>
      </p:sp>
      <p:pic>
        <p:nvPicPr>
          <p:cNvPr id="8" name="Picture 2" descr="Icb018 25Th Anniversary Logo Fin">
            <a:extLst>
              <a:ext uri="{FF2B5EF4-FFF2-40B4-BE49-F238E27FC236}">
                <a16:creationId xmlns:a16="http://schemas.microsoft.com/office/drawing/2014/main" id="{764DA276-37F5-48A2-AE5F-10256C6869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2134" y="5850465"/>
            <a:ext cx="1007536" cy="100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028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Casualties</a:t>
            </a:r>
          </a:p>
        </p:txBody>
      </p:sp>
      <p:pic>
        <p:nvPicPr>
          <p:cNvPr id="6"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89563" y="5438994"/>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6E50E17-E974-43F3-9869-E1BF244852B8}"/>
              </a:ext>
            </a:extLst>
          </p:cNvPr>
          <p:cNvPicPr>
            <a:picLocks noChangeAspect="1"/>
          </p:cNvPicPr>
          <p:nvPr/>
        </p:nvPicPr>
        <p:blipFill>
          <a:blip r:embed="rId4"/>
          <a:stretch>
            <a:fillRect/>
          </a:stretch>
        </p:blipFill>
        <p:spPr>
          <a:xfrm>
            <a:off x="0" y="2050969"/>
            <a:ext cx="6710113" cy="3949982"/>
          </a:xfrm>
          <a:prstGeom prst="rect">
            <a:avLst/>
          </a:prstGeom>
        </p:spPr>
      </p:pic>
      <p:sp>
        <p:nvSpPr>
          <p:cNvPr id="11" name="TextBox 10">
            <a:extLst>
              <a:ext uri="{FF2B5EF4-FFF2-40B4-BE49-F238E27FC236}">
                <a16:creationId xmlns:a16="http://schemas.microsoft.com/office/drawing/2014/main" id="{F2357EA3-40B5-4CB2-AFFF-D117CBDBFA28}"/>
              </a:ext>
            </a:extLst>
          </p:cNvPr>
          <p:cNvSpPr txBox="1"/>
          <p:nvPr/>
        </p:nvSpPr>
        <p:spPr>
          <a:xfrm>
            <a:off x="6710113" y="2050969"/>
            <a:ext cx="4809067" cy="3693319"/>
          </a:xfrm>
          <a:prstGeom prst="rect">
            <a:avLst/>
          </a:prstGeom>
          <a:noFill/>
        </p:spPr>
        <p:txBody>
          <a:bodyPr wrap="square" rtlCol="0">
            <a:spAutoFit/>
          </a:bodyPr>
          <a:lstStyle/>
          <a:p>
            <a:pPr>
              <a:spcAft>
                <a:spcPts val="1200"/>
              </a:spcAft>
              <a:buFont typeface="Arial" panose="020B0604020202020204" pitchFamily="34" charset="0"/>
              <a:buChar char="•"/>
            </a:pPr>
            <a:r>
              <a:rPr lang="en-US" sz="2800" dirty="0"/>
              <a:t> The Monitor recorded 8,605 mine/ERW casualties, of which at least 2,089 people were killed, in 2016.</a:t>
            </a:r>
          </a:p>
          <a:p>
            <a:pPr>
              <a:spcAft>
                <a:spcPts val="1200"/>
              </a:spcAft>
              <a:buFont typeface="Arial" panose="020B0604020202020204" pitchFamily="34" charset="0"/>
              <a:buChar char="•"/>
            </a:pPr>
            <a:r>
              <a:rPr lang="en-US" sz="2800" dirty="0"/>
              <a:t> The high total was mostly due to casualties recorded in armed conflicts in Afghanistan, Libya, Ukraine, and Yemen</a:t>
            </a:r>
          </a:p>
        </p:txBody>
      </p:sp>
      <p:pic>
        <p:nvPicPr>
          <p:cNvPr id="7" name="Picture 2" descr="Icb018 25Th Anniversary Logo Fin">
            <a:extLst>
              <a:ext uri="{FF2B5EF4-FFF2-40B4-BE49-F238E27FC236}">
                <a16:creationId xmlns:a16="http://schemas.microsoft.com/office/drawing/2014/main" id="{83680B3E-5029-46FE-9883-55D3107BA8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2134" y="5850465"/>
            <a:ext cx="1007536" cy="100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80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89563" y="5438994"/>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9AC1282-1459-4129-A329-C46C6611B4FC}"/>
              </a:ext>
            </a:extLst>
          </p:cNvPr>
          <p:cNvSpPr txBox="1"/>
          <p:nvPr/>
        </p:nvSpPr>
        <p:spPr>
          <a:xfrm>
            <a:off x="191887" y="1234294"/>
            <a:ext cx="3719714" cy="3262432"/>
          </a:xfrm>
          <a:prstGeom prst="rect">
            <a:avLst/>
          </a:prstGeom>
          <a:noFill/>
        </p:spPr>
        <p:txBody>
          <a:bodyPr wrap="square" rtlCol="0">
            <a:spAutoFit/>
          </a:bodyPr>
          <a:lstStyle/>
          <a:p>
            <a:pPr>
              <a:spcAft>
                <a:spcPts val="1200"/>
              </a:spcAft>
            </a:pPr>
            <a:endParaRPr lang="en-US" sz="2800" dirty="0"/>
          </a:p>
          <a:p>
            <a:pPr>
              <a:spcAft>
                <a:spcPts val="1200"/>
              </a:spcAft>
            </a:pPr>
            <a:r>
              <a:rPr lang="en-US" sz="2800" dirty="0"/>
              <a:t>Casualties were identified in 52 states and four other areas in 2016, of which 35 are States Parties to the Mine Ban Treaty.</a:t>
            </a:r>
          </a:p>
        </p:txBody>
      </p:sp>
      <p:pic>
        <p:nvPicPr>
          <p:cNvPr id="7" name="Picture 6">
            <a:extLst>
              <a:ext uri="{FF2B5EF4-FFF2-40B4-BE49-F238E27FC236}">
                <a16:creationId xmlns:a16="http://schemas.microsoft.com/office/drawing/2014/main" id="{A274DA9E-9C82-47A9-80E4-FD5A47416046}"/>
              </a:ext>
            </a:extLst>
          </p:cNvPr>
          <p:cNvPicPr>
            <a:picLocks noChangeAspect="1"/>
          </p:cNvPicPr>
          <p:nvPr/>
        </p:nvPicPr>
        <p:blipFill>
          <a:blip r:embed="rId4"/>
          <a:stretch>
            <a:fillRect/>
          </a:stretch>
        </p:blipFill>
        <p:spPr>
          <a:xfrm>
            <a:off x="4043105" y="216579"/>
            <a:ext cx="7957009" cy="5622827"/>
          </a:xfrm>
          <a:prstGeom prst="rect">
            <a:avLst/>
          </a:prstGeom>
        </p:spPr>
      </p:pic>
      <p:sp>
        <p:nvSpPr>
          <p:cNvPr id="10" name="Rectangle 9">
            <a:extLst>
              <a:ext uri="{FF2B5EF4-FFF2-40B4-BE49-F238E27FC236}">
                <a16:creationId xmlns:a16="http://schemas.microsoft.com/office/drawing/2014/main" id="{7E4315BC-36C3-4327-8041-4C4CC0A8EB72}"/>
              </a:ext>
            </a:extLst>
          </p:cNvPr>
          <p:cNvSpPr/>
          <p:nvPr/>
        </p:nvSpPr>
        <p:spPr>
          <a:xfrm>
            <a:off x="491067" y="728133"/>
            <a:ext cx="508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cb018 25Th Anniversary Logo Fin">
            <a:extLst>
              <a:ext uri="{FF2B5EF4-FFF2-40B4-BE49-F238E27FC236}">
                <a16:creationId xmlns:a16="http://schemas.microsoft.com/office/drawing/2014/main" id="{1C6EF2DC-D855-4107-B92F-D61D40CDC2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2134" y="5850465"/>
            <a:ext cx="1007536" cy="100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39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Casualties in Detail</a:t>
            </a:r>
          </a:p>
        </p:txBody>
      </p:sp>
      <p:pic>
        <p:nvPicPr>
          <p:cNvPr id="4"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89563" y="5438994"/>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9AC1282-1459-4129-A329-C46C6611B4FC}"/>
              </a:ext>
            </a:extLst>
          </p:cNvPr>
          <p:cNvSpPr txBox="1"/>
          <p:nvPr/>
        </p:nvSpPr>
        <p:spPr>
          <a:xfrm>
            <a:off x="634830" y="1419689"/>
            <a:ext cx="11150770" cy="4154984"/>
          </a:xfrm>
          <a:prstGeom prst="rect">
            <a:avLst/>
          </a:prstGeom>
          <a:noFill/>
        </p:spPr>
        <p:txBody>
          <a:bodyPr wrap="square" rtlCol="0">
            <a:spAutoFit/>
          </a:bodyPr>
          <a:lstStyle/>
          <a:p>
            <a:pPr>
              <a:spcAft>
                <a:spcPts val="1200"/>
              </a:spcAft>
            </a:pPr>
            <a:endParaRPr lang="en-US" sz="2800" dirty="0"/>
          </a:p>
          <a:p>
            <a:pPr>
              <a:spcAft>
                <a:spcPts val="1200"/>
              </a:spcAft>
              <a:buFont typeface="Arial" panose="020B0604020202020204" pitchFamily="34" charset="0"/>
              <a:buChar char="•"/>
            </a:pPr>
            <a:r>
              <a:rPr lang="en-US" sz="2800" dirty="0"/>
              <a:t> 2016 marked highest number of annual recorded casualties in Monitor data since 1999 (9,228), the most child casualties ever recorded, highest number of annual casualties caused by improvised mines.</a:t>
            </a:r>
          </a:p>
          <a:p>
            <a:pPr>
              <a:spcAft>
                <a:spcPts val="1200"/>
              </a:spcAft>
              <a:buFont typeface="Arial" panose="020B0604020202020204" pitchFamily="34" charset="0"/>
              <a:buChar char="•"/>
            </a:pPr>
            <a:r>
              <a:rPr lang="en-US" sz="2800" dirty="0"/>
              <a:t>The vast majority of recorded landmine/ERW casualties were civilians (78%) where their status was known, which is similar to the past three years.</a:t>
            </a:r>
          </a:p>
          <a:p>
            <a:pPr>
              <a:spcAft>
                <a:spcPts val="1200"/>
              </a:spcAft>
              <a:buFont typeface="Arial" panose="020B0604020202020204" pitchFamily="34" charset="0"/>
              <a:buChar char="•"/>
            </a:pPr>
            <a:r>
              <a:rPr lang="en-US" sz="2800" dirty="0"/>
              <a:t> Children accounted for 42% of all civilian casualties. </a:t>
            </a:r>
          </a:p>
          <a:p>
            <a:pPr>
              <a:spcAft>
                <a:spcPts val="1200"/>
              </a:spcAft>
              <a:buFont typeface="Arial" panose="020B0604020202020204" pitchFamily="34" charset="0"/>
              <a:buChar char="•"/>
            </a:pPr>
            <a:r>
              <a:rPr lang="en-US" sz="2800" dirty="0"/>
              <a:t> Women and girls made up 16% of all casualties where sex known.</a:t>
            </a:r>
          </a:p>
        </p:txBody>
      </p:sp>
      <p:pic>
        <p:nvPicPr>
          <p:cNvPr id="7" name="Picture 2" descr="Icb018 25Th Anniversary Logo Fin">
            <a:extLst>
              <a:ext uri="{FF2B5EF4-FFF2-40B4-BE49-F238E27FC236}">
                <a16:creationId xmlns:a16="http://schemas.microsoft.com/office/drawing/2014/main" id="{C7B86093-AEF6-4F45-A547-8B126A137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2134" y="5850465"/>
            <a:ext cx="1007536" cy="100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50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cb018 25Th Anniversary Logo Fin">
            <a:extLst>
              <a:ext uri="{FF2B5EF4-FFF2-40B4-BE49-F238E27FC236}">
                <a16:creationId xmlns:a16="http://schemas.microsoft.com/office/drawing/2014/main" id="{871A6553-89F2-4F47-A63B-5B721AFDC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2134" y="5850465"/>
            <a:ext cx="1007536" cy="10075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t>Victim Assistance </a:t>
            </a:r>
          </a:p>
        </p:txBody>
      </p:sp>
      <p:pic>
        <p:nvPicPr>
          <p:cNvPr id="4" name="Picture 19" descr="MonitorLogoFinal_RGB-Transpare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92171" y="5436386"/>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B07064B7-08BC-4E89-BD0D-8C9BB599BE83}"/>
              </a:ext>
            </a:extLst>
          </p:cNvPr>
          <p:cNvPicPr>
            <a:picLocks noChangeAspect="1"/>
          </p:cNvPicPr>
          <p:nvPr/>
        </p:nvPicPr>
        <p:blipFill>
          <a:blip r:embed="rId5"/>
          <a:stretch>
            <a:fillRect/>
          </a:stretch>
        </p:blipFill>
        <p:spPr>
          <a:xfrm>
            <a:off x="8607133" y="1790781"/>
            <a:ext cx="2712797" cy="4023679"/>
          </a:xfrm>
          <a:prstGeom prst="rect">
            <a:avLst/>
          </a:prstGeom>
        </p:spPr>
      </p:pic>
      <p:sp>
        <p:nvSpPr>
          <p:cNvPr id="8" name="TextBox 7">
            <a:extLst>
              <a:ext uri="{FF2B5EF4-FFF2-40B4-BE49-F238E27FC236}">
                <a16:creationId xmlns:a16="http://schemas.microsoft.com/office/drawing/2014/main" id="{A0FAE5E4-26EB-49C8-81CA-AC051C2A85C2}"/>
              </a:ext>
            </a:extLst>
          </p:cNvPr>
          <p:cNvSpPr txBox="1"/>
          <p:nvPr/>
        </p:nvSpPr>
        <p:spPr>
          <a:xfrm>
            <a:off x="631533" y="1853164"/>
            <a:ext cx="7061200" cy="3693319"/>
          </a:xfrm>
          <a:prstGeom prst="rect">
            <a:avLst/>
          </a:prstGeom>
          <a:noFill/>
        </p:spPr>
        <p:txBody>
          <a:bodyPr wrap="square" rtlCol="0">
            <a:spAutoFit/>
          </a:bodyPr>
          <a:lstStyle/>
          <a:p>
            <a:pPr>
              <a:spcAft>
                <a:spcPts val="1200"/>
              </a:spcAft>
              <a:buFont typeface="Arial" panose="020B0604020202020204" pitchFamily="34" charset="0"/>
              <a:buChar char="•"/>
            </a:pPr>
            <a:r>
              <a:rPr lang="en-US" sz="2800" dirty="0"/>
              <a:t> In 2016–2017, most States Parties to the Mine Ban Treaty with significant numbers of mine victims suffered from a lack of adequate resources to fulfill the commitments of the 2014– 2019 Maputo Action Plan. </a:t>
            </a:r>
          </a:p>
          <a:p>
            <a:pPr>
              <a:spcAft>
                <a:spcPts val="1200"/>
              </a:spcAft>
              <a:buFont typeface="Arial" panose="020B0604020202020204" pitchFamily="34" charset="0"/>
              <a:buChar char="•"/>
            </a:pPr>
            <a:r>
              <a:rPr lang="en-US" sz="2800" dirty="0"/>
              <a:t> States Parties still need to demonstrate what they are doing to increase the capacity of survivors’ organizations. </a:t>
            </a:r>
          </a:p>
        </p:txBody>
      </p:sp>
      <p:sp>
        <p:nvSpPr>
          <p:cNvPr id="11" name="Rectangle 10">
            <a:extLst>
              <a:ext uri="{FF2B5EF4-FFF2-40B4-BE49-F238E27FC236}">
                <a16:creationId xmlns:a16="http://schemas.microsoft.com/office/drawing/2014/main" id="{4ADD0664-EFDF-43DE-A9AD-A86234948DA8}"/>
              </a:ext>
            </a:extLst>
          </p:cNvPr>
          <p:cNvSpPr/>
          <p:nvPr/>
        </p:nvSpPr>
        <p:spPr>
          <a:xfrm>
            <a:off x="8539405" y="5863127"/>
            <a:ext cx="2712793" cy="769441"/>
          </a:xfrm>
          <a:prstGeom prst="rect">
            <a:avLst/>
          </a:prstGeom>
        </p:spPr>
        <p:txBody>
          <a:bodyPr wrap="square">
            <a:spAutoFit/>
          </a:bodyPr>
          <a:lstStyle/>
          <a:p>
            <a:r>
              <a:rPr lang="en-US" sz="1100" dirty="0">
                <a:ea typeface="Calibri" panose="020F0502020204030204" pitchFamily="34" charset="0"/>
                <a:cs typeface="Times New Roman" panose="02020603050405020304" pitchFamily="18" charset="0"/>
              </a:rPr>
              <a:t>Margaret </a:t>
            </a:r>
            <a:r>
              <a:rPr lang="en-US" sz="1100" dirty="0" err="1">
                <a:ea typeface="Calibri" panose="020F0502020204030204" pitchFamily="34" charset="0"/>
                <a:cs typeface="Times New Roman" panose="02020603050405020304" pitchFamily="18" charset="0"/>
              </a:rPr>
              <a:t>Arach</a:t>
            </a:r>
            <a:r>
              <a:rPr lang="en-US" sz="1100" dirty="0">
                <a:ea typeface="Calibri" panose="020F0502020204030204" pitchFamily="34" charset="0"/>
                <a:cs typeface="Times New Roman" panose="02020603050405020304" pitchFamily="18" charset="0"/>
              </a:rPr>
              <a:t> </a:t>
            </a:r>
            <a:r>
              <a:rPr lang="en-US" sz="1100" dirty="0" err="1">
                <a:ea typeface="Calibri" panose="020F0502020204030204" pitchFamily="34" charset="0"/>
                <a:cs typeface="Times New Roman" panose="02020603050405020304" pitchFamily="18" charset="0"/>
              </a:rPr>
              <a:t>Orech</a:t>
            </a:r>
            <a:r>
              <a:rPr lang="en-US" sz="1100" dirty="0">
                <a:ea typeface="Calibri" panose="020F0502020204030204" pitchFamily="34" charset="0"/>
                <a:cs typeface="Times New Roman" panose="02020603050405020304" pitchFamily="18" charset="0"/>
              </a:rPr>
              <a:t> asks about prostheses at the </a:t>
            </a:r>
            <a:r>
              <a:rPr lang="en-US" sz="1100" dirty="0" err="1">
                <a:ea typeface="Calibri" panose="020F0502020204030204" pitchFamily="34" charset="0"/>
                <a:cs typeface="Times New Roman" panose="02020603050405020304" pitchFamily="18" charset="0"/>
              </a:rPr>
              <a:t>Gulu</a:t>
            </a:r>
            <a:r>
              <a:rPr lang="en-US" sz="1100" dirty="0">
                <a:ea typeface="Calibri" panose="020F0502020204030204" pitchFamily="34" charset="0"/>
                <a:cs typeface="Times New Roman" panose="02020603050405020304" pitchFamily="18" charset="0"/>
              </a:rPr>
              <a:t> Regional </a:t>
            </a:r>
            <a:r>
              <a:rPr lang="en-US" sz="1100" dirty="0" err="1">
                <a:ea typeface="Calibri" panose="020F0502020204030204" pitchFamily="34" charset="0"/>
                <a:cs typeface="Times New Roman" panose="02020603050405020304" pitchFamily="18" charset="0"/>
              </a:rPr>
              <a:t>Orthopaedic</a:t>
            </a:r>
            <a:r>
              <a:rPr lang="en-US" sz="1100" dirty="0">
                <a:ea typeface="Calibri" panose="020F0502020204030204" pitchFamily="34" charset="0"/>
                <a:cs typeface="Times New Roman" panose="02020603050405020304" pitchFamily="18" charset="0"/>
              </a:rPr>
              <a:t> workshop, Uganda. </a:t>
            </a:r>
          </a:p>
          <a:p>
            <a:r>
              <a:rPr lang="en-US" sz="1100" dirty="0">
                <a:ea typeface="Calibri" panose="020F0502020204030204" pitchFamily="34" charset="0"/>
              </a:rPr>
              <a:t>© </a:t>
            </a:r>
            <a:r>
              <a:rPr lang="en-US" sz="1100" dirty="0">
                <a:ea typeface="Calibri" panose="020F0502020204030204" pitchFamily="34" charset="0"/>
                <a:cs typeface="Times New Roman" panose="02020603050405020304" pitchFamily="18" charset="0"/>
              </a:rPr>
              <a:t>Loren </a:t>
            </a:r>
            <a:r>
              <a:rPr lang="en-US" sz="1100" dirty="0" err="1">
                <a:ea typeface="Calibri" panose="020F0502020204030204" pitchFamily="34" charset="0"/>
                <a:cs typeface="Times New Roman" panose="02020603050405020304" pitchFamily="18" charset="0"/>
              </a:rPr>
              <a:t>Persi</a:t>
            </a:r>
            <a:r>
              <a:rPr lang="en-US" sz="1100" dirty="0">
                <a:ea typeface="Calibri" panose="020F0502020204030204" pitchFamily="34" charset="0"/>
                <a:cs typeface="Times New Roman" panose="02020603050405020304" pitchFamily="18" charset="0"/>
              </a:rPr>
              <a:t> </a:t>
            </a:r>
            <a:r>
              <a:rPr lang="en-US" sz="1100" dirty="0" err="1">
                <a:ea typeface="Calibri" panose="020F0502020204030204" pitchFamily="34" charset="0"/>
                <a:cs typeface="Times New Roman" panose="02020603050405020304" pitchFamily="18" charset="0"/>
              </a:rPr>
              <a:t>Vicentic</a:t>
            </a:r>
            <a:r>
              <a:rPr lang="en-US" sz="1100" dirty="0">
                <a:ea typeface="Calibri" panose="020F0502020204030204" pitchFamily="34" charset="0"/>
                <a:cs typeface="Times New Roman" panose="02020603050405020304" pitchFamily="18" charset="0"/>
              </a:rPr>
              <a:t>/ICBL-CMC, July 2017</a:t>
            </a:r>
            <a:endParaRPr lang="en-US" sz="1100" dirty="0"/>
          </a:p>
        </p:txBody>
      </p:sp>
    </p:spTree>
    <p:extLst>
      <p:ext uri="{BB962C8B-B14F-4D97-AF65-F5344CB8AC3E}">
        <p14:creationId xmlns:p14="http://schemas.microsoft.com/office/powerpoint/2010/main" val="177063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Support for Mine Action: overview</a:t>
            </a:r>
          </a:p>
        </p:txBody>
      </p:sp>
      <p:sp>
        <p:nvSpPr>
          <p:cNvPr id="12" name="TextBox 11">
            <a:extLst>
              <a:ext uri="{FF2B5EF4-FFF2-40B4-BE49-F238E27FC236}">
                <a16:creationId xmlns:a16="http://schemas.microsoft.com/office/drawing/2014/main" id="{C89D217C-9223-4F35-8FCA-01B67D7C001E}"/>
              </a:ext>
            </a:extLst>
          </p:cNvPr>
          <p:cNvSpPr txBox="1"/>
          <p:nvPr/>
        </p:nvSpPr>
        <p:spPr>
          <a:xfrm>
            <a:off x="619369" y="2203824"/>
            <a:ext cx="11250897" cy="2985433"/>
          </a:xfrm>
          <a:prstGeom prst="rect">
            <a:avLst/>
          </a:prstGeom>
          <a:noFill/>
        </p:spPr>
        <p:txBody>
          <a:bodyPr wrap="square" rtlCol="0">
            <a:spAutoFit/>
          </a:bodyPr>
          <a:lstStyle/>
          <a:p>
            <a:pPr>
              <a:spcAft>
                <a:spcPts val="1200"/>
              </a:spcAft>
              <a:buFont typeface="Arial" panose="020B0604020202020204" pitchFamily="34" charset="0"/>
              <a:buChar char="•"/>
            </a:pPr>
            <a:r>
              <a:rPr lang="en-US" sz="2800" dirty="0"/>
              <a:t> Donors and affected states contributed approximately US$564.5 million in international and national support for mine action in 2016, a 7% increase.</a:t>
            </a:r>
          </a:p>
          <a:p>
            <a:pPr>
              <a:spcAft>
                <a:spcPts val="1200"/>
              </a:spcAft>
              <a:buFont typeface="Arial" panose="020B0604020202020204" pitchFamily="34" charset="0"/>
              <a:buChar char="•"/>
            </a:pPr>
            <a:r>
              <a:rPr lang="en-US" sz="2800" dirty="0"/>
              <a:t> 32 donors contributed $479.5 million in </a:t>
            </a:r>
            <a:r>
              <a:rPr lang="en-US" sz="2800" b="1" dirty="0"/>
              <a:t>international support</a:t>
            </a:r>
            <a:r>
              <a:rPr lang="en-US" sz="2800" dirty="0"/>
              <a:t> for mine action to 40 states and three other areas; an increase of $85.5 million (22%).</a:t>
            </a:r>
          </a:p>
          <a:p>
            <a:pPr>
              <a:spcAft>
                <a:spcPts val="1200"/>
              </a:spcAft>
              <a:buFont typeface="Arial" panose="020B0604020202020204" pitchFamily="34" charset="0"/>
              <a:buChar char="•"/>
            </a:pPr>
            <a:r>
              <a:rPr lang="en-US" sz="2800" dirty="0"/>
              <a:t> 11 affected states reported providing $85.0 million in </a:t>
            </a:r>
            <a:r>
              <a:rPr lang="en-US" sz="2800" b="1" dirty="0"/>
              <a:t>national support</a:t>
            </a:r>
            <a:r>
              <a:rPr lang="en-US" sz="2800" dirty="0"/>
              <a:t> for their own mine action programs, decrease of $46.2 million (35%). </a:t>
            </a:r>
          </a:p>
        </p:txBody>
      </p:sp>
      <p:pic>
        <p:nvPicPr>
          <p:cNvPr id="13" name="Picture 19" descr="MonitorLogoFinal_RGB-Transparent.png">
            <a:extLst>
              <a:ext uri="{FF2B5EF4-FFF2-40B4-BE49-F238E27FC236}">
                <a16:creationId xmlns:a16="http://schemas.microsoft.com/office/drawing/2014/main" id="{CEC52894-9A7A-400E-9A32-00EF38B690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92171" y="5436386"/>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cb018 25Th Anniversary Logo Fin">
            <a:extLst>
              <a:ext uri="{FF2B5EF4-FFF2-40B4-BE49-F238E27FC236}">
                <a16:creationId xmlns:a16="http://schemas.microsoft.com/office/drawing/2014/main" id="{4CFD0122-9718-4456-B599-16A07C710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2134" y="5850465"/>
            <a:ext cx="1007536" cy="100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67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9" descr="MonitorLogoFinal_RGB-Transparent.png">
            <a:extLst>
              <a:ext uri="{FF2B5EF4-FFF2-40B4-BE49-F238E27FC236}">
                <a16:creationId xmlns:a16="http://schemas.microsoft.com/office/drawing/2014/main" id="{CEC52894-9A7A-400E-9A32-00EF38B690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92171" y="5436386"/>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1B412F8-D9C2-42D2-9BB7-1AF6964F7C17}"/>
              </a:ext>
            </a:extLst>
          </p:cNvPr>
          <p:cNvPicPr>
            <a:picLocks noChangeAspect="1"/>
          </p:cNvPicPr>
          <p:nvPr/>
        </p:nvPicPr>
        <p:blipFill>
          <a:blip r:embed="rId4"/>
          <a:stretch>
            <a:fillRect/>
          </a:stretch>
        </p:blipFill>
        <p:spPr>
          <a:xfrm>
            <a:off x="493032" y="541867"/>
            <a:ext cx="11575210" cy="5130800"/>
          </a:xfrm>
          <a:prstGeom prst="rect">
            <a:avLst/>
          </a:prstGeom>
        </p:spPr>
      </p:pic>
      <p:pic>
        <p:nvPicPr>
          <p:cNvPr id="5" name="Picture 2" descr="Icb018 25Th Anniversary Logo Fin">
            <a:extLst>
              <a:ext uri="{FF2B5EF4-FFF2-40B4-BE49-F238E27FC236}">
                <a16:creationId xmlns:a16="http://schemas.microsoft.com/office/drawing/2014/main" id="{2F93C008-A285-4A61-93AC-E28EED60DF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2134" y="5850465"/>
            <a:ext cx="1007536" cy="100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541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Additional Resources</a:t>
            </a:r>
          </a:p>
        </p:txBody>
      </p:sp>
      <p:sp>
        <p:nvSpPr>
          <p:cNvPr id="3" name="Content Placeholder 2"/>
          <p:cNvSpPr>
            <a:spLocks noGrp="1"/>
          </p:cNvSpPr>
          <p:nvPr>
            <p:ph idx="1"/>
          </p:nvPr>
        </p:nvSpPr>
        <p:spPr>
          <a:xfrm>
            <a:off x="656725" y="4204434"/>
            <a:ext cx="6332220" cy="1901047"/>
          </a:xfrm>
        </p:spPr>
        <p:txBody>
          <a:bodyPr/>
          <a:lstStyle/>
          <a:p>
            <a:pPr marL="0" indent="0">
              <a:buFont typeface="Wingdings 3" charset="2"/>
              <a:buNone/>
            </a:pPr>
            <a:r>
              <a:rPr lang="en-US" sz="2800" dirty="0"/>
              <a:t>Visit www.the-monitor.org</a:t>
            </a:r>
          </a:p>
          <a:p>
            <a:pPr marL="0" indent="0">
              <a:buFont typeface="Wingdings 3" charset="2"/>
              <a:buNone/>
            </a:pPr>
            <a:r>
              <a:rPr lang="en-US" sz="2800" dirty="0"/>
              <a:t>Email monitor2@icblmc.org</a:t>
            </a:r>
          </a:p>
          <a:p>
            <a:pPr marL="0" indent="0">
              <a:buFont typeface="Wingdings 3" charset="2"/>
              <a:buNone/>
            </a:pPr>
            <a:r>
              <a:rPr lang="en-US" sz="2800" dirty="0"/>
              <a:t>Tweet @</a:t>
            </a:r>
            <a:r>
              <a:rPr lang="en-US" sz="2800" dirty="0" err="1"/>
              <a:t>MineMonitor</a:t>
            </a:r>
            <a:r>
              <a:rPr lang="en-US" sz="2800" dirty="0"/>
              <a:t> @</a:t>
            </a:r>
            <a:r>
              <a:rPr lang="en-US" sz="2800" dirty="0" err="1"/>
              <a:t>minefreeworld</a:t>
            </a:r>
            <a:endParaRPr lang="en-US" sz="2800" dirty="0"/>
          </a:p>
        </p:txBody>
      </p:sp>
      <p:pic>
        <p:nvPicPr>
          <p:cNvPr id="5" name="Picture 1">
            <a:extLst>
              <a:ext uri="{FF2B5EF4-FFF2-40B4-BE49-F238E27FC236}">
                <a16:creationId xmlns:a16="http://schemas.microsoft.com/office/drawing/2014/main" id="{9ECEE0F0-97E3-4524-BD0D-E59ED12D77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3147" y="1971632"/>
            <a:ext cx="3850820" cy="27474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D92FB12-9D3A-41C3-AA1B-FF5A907F4206}"/>
              </a:ext>
            </a:extLst>
          </p:cNvPr>
          <p:cNvPicPr>
            <a:picLocks noChangeAspect="1"/>
          </p:cNvPicPr>
          <p:nvPr/>
        </p:nvPicPr>
        <p:blipFill>
          <a:blip r:embed="rId4"/>
          <a:stretch>
            <a:fillRect/>
          </a:stretch>
        </p:blipFill>
        <p:spPr>
          <a:xfrm>
            <a:off x="7705852" y="2802096"/>
            <a:ext cx="4191001" cy="2958847"/>
          </a:xfrm>
          <a:prstGeom prst="rect">
            <a:avLst/>
          </a:prstGeom>
          <a:ln>
            <a:solidFill>
              <a:schemeClr val="tx1"/>
            </a:solidFill>
          </a:ln>
        </p:spPr>
      </p:pic>
      <p:sp>
        <p:nvSpPr>
          <p:cNvPr id="9" name="TextBox 8">
            <a:extLst>
              <a:ext uri="{FF2B5EF4-FFF2-40B4-BE49-F238E27FC236}">
                <a16:creationId xmlns:a16="http://schemas.microsoft.com/office/drawing/2014/main" id="{6A0FEB56-1095-4DC7-9074-9A406E128D1F}"/>
              </a:ext>
            </a:extLst>
          </p:cNvPr>
          <p:cNvSpPr txBox="1"/>
          <p:nvPr/>
        </p:nvSpPr>
        <p:spPr>
          <a:xfrm>
            <a:off x="605926" y="2084832"/>
            <a:ext cx="4781178" cy="1692771"/>
          </a:xfrm>
          <a:prstGeom prst="rect">
            <a:avLst/>
          </a:prstGeom>
          <a:noFill/>
        </p:spPr>
        <p:txBody>
          <a:bodyPr wrap="square" rtlCol="0">
            <a:spAutoFit/>
          </a:bodyPr>
          <a:lstStyle/>
          <a:p>
            <a:pPr>
              <a:spcAft>
                <a:spcPts val="1200"/>
              </a:spcAft>
              <a:buFont typeface="Arial" panose="020B0604020202020204" pitchFamily="34" charset="0"/>
              <a:buChar char="•"/>
            </a:pPr>
            <a:r>
              <a:rPr lang="en-US" sz="2800" dirty="0"/>
              <a:t> Country Profiles</a:t>
            </a:r>
          </a:p>
          <a:p>
            <a:pPr>
              <a:spcAft>
                <a:spcPts val="1200"/>
              </a:spcAft>
              <a:buFont typeface="Arial" panose="020B0604020202020204" pitchFamily="34" charset="0"/>
              <a:buChar char="•"/>
            </a:pPr>
            <a:r>
              <a:rPr lang="en-US" sz="2800" dirty="0"/>
              <a:t> Factsheets and Reports</a:t>
            </a:r>
          </a:p>
          <a:p>
            <a:pPr>
              <a:spcAft>
                <a:spcPts val="1200"/>
              </a:spcAft>
              <a:buFont typeface="Arial" panose="020B0604020202020204" pitchFamily="34" charset="0"/>
              <a:buChar char="•"/>
            </a:pPr>
            <a:r>
              <a:rPr lang="en-US" sz="2800" dirty="0"/>
              <a:t> Maps (static and interactive)</a:t>
            </a:r>
          </a:p>
        </p:txBody>
      </p:sp>
      <p:pic>
        <p:nvPicPr>
          <p:cNvPr id="10" name="Picture 19" descr="MonitorLogoFinal_RGB-Transparent.png">
            <a:extLst>
              <a:ext uri="{FF2B5EF4-FFF2-40B4-BE49-F238E27FC236}">
                <a16:creationId xmlns:a16="http://schemas.microsoft.com/office/drawing/2014/main" id="{A82C654B-3B3C-4943-9377-E95FD183AC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92171" y="5436386"/>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Icb018 25Th Anniversary Logo Fin">
            <a:extLst>
              <a:ext uri="{FF2B5EF4-FFF2-40B4-BE49-F238E27FC236}">
                <a16:creationId xmlns:a16="http://schemas.microsoft.com/office/drawing/2014/main" id="{82A51E9D-BF4E-4E28-B661-5527514E6F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42134" y="5850465"/>
            <a:ext cx="1007536" cy="100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6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Main Sections of the Report</a:t>
            </a:r>
          </a:p>
        </p:txBody>
      </p:sp>
      <p:pic>
        <p:nvPicPr>
          <p:cNvPr id="4" name="Picture 19" descr="MonitorLogoFinal_RGB-Transparent.png">
            <a:extLst>
              <a:ext uri="{FF2B5EF4-FFF2-40B4-BE49-F238E27FC236}">
                <a16:creationId xmlns:a16="http://schemas.microsoft.com/office/drawing/2014/main" id="{0CF73A7E-6A1B-4B4A-BFB7-4BAFD8FED8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63805" y="5438994"/>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71A0D14-6CE0-4C7B-8120-9D4D0AD73F41}"/>
              </a:ext>
            </a:extLst>
          </p:cNvPr>
          <p:cNvSpPr txBox="1"/>
          <p:nvPr/>
        </p:nvSpPr>
        <p:spPr>
          <a:xfrm>
            <a:off x="575733" y="2259429"/>
            <a:ext cx="11006667" cy="4185761"/>
          </a:xfrm>
          <a:prstGeom prst="rect">
            <a:avLst/>
          </a:prstGeom>
          <a:noFill/>
        </p:spPr>
        <p:txBody>
          <a:bodyPr wrap="square" rtlCol="0">
            <a:spAutoFit/>
          </a:bodyPr>
          <a:lstStyle/>
          <a:p>
            <a:pPr>
              <a:spcAft>
                <a:spcPts val="1200"/>
              </a:spcAft>
              <a:buFont typeface="Arial" panose="020B0604020202020204" pitchFamily="34" charset="0"/>
              <a:buChar char="•"/>
            </a:pPr>
            <a:r>
              <a:rPr lang="en-US" sz="3600" dirty="0"/>
              <a:t> Landmine Ban Policy</a:t>
            </a:r>
          </a:p>
          <a:p>
            <a:pPr>
              <a:spcAft>
                <a:spcPts val="1200"/>
              </a:spcAft>
              <a:buFont typeface="Arial" panose="020B0604020202020204" pitchFamily="34" charset="0"/>
              <a:buChar char="•"/>
            </a:pPr>
            <a:r>
              <a:rPr lang="en-US" sz="3600" dirty="0"/>
              <a:t> Contamination and Clearance</a:t>
            </a:r>
          </a:p>
          <a:p>
            <a:pPr>
              <a:spcAft>
                <a:spcPts val="1200"/>
              </a:spcAft>
              <a:buFont typeface="Arial" panose="020B0604020202020204" pitchFamily="34" charset="0"/>
              <a:buChar char="•"/>
            </a:pPr>
            <a:r>
              <a:rPr lang="en-US" sz="3600" dirty="0"/>
              <a:t> Casualties </a:t>
            </a:r>
          </a:p>
          <a:p>
            <a:pPr>
              <a:spcAft>
                <a:spcPts val="1200"/>
              </a:spcAft>
              <a:buFont typeface="Arial" panose="020B0604020202020204" pitchFamily="34" charset="0"/>
              <a:buChar char="•"/>
            </a:pPr>
            <a:r>
              <a:rPr lang="en-US" sz="3600" dirty="0"/>
              <a:t> Victim Assistance</a:t>
            </a:r>
          </a:p>
          <a:p>
            <a:pPr>
              <a:spcAft>
                <a:spcPts val="1200"/>
              </a:spcAft>
              <a:buFont typeface="Arial" panose="020B0604020202020204" pitchFamily="34" charset="0"/>
              <a:buChar char="•"/>
            </a:pPr>
            <a:r>
              <a:rPr lang="en-US" sz="3600" dirty="0"/>
              <a:t> Support for Mine Action</a:t>
            </a:r>
          </a:p>
          <a:p>
            <a:pPr>
              <a:spcAft>
                <a:spcPts val="1200"/>
              </a:spcAft>
            </a:pPr>
            <a:endParaRPr lang="en-US" sz="3600" dirty="0"/>
          </a:p>
        </p:txBody>
      </p:sp>
      <p:pic>
        <p:nvPicPr>
          <p:cNvPr id="2050" name="Picture 2" descr="Icb018 25Th Anniversary Logo Fin">
            <a:extLst>
              <a:ext uri="{FF2B5EF4-FFF2-40B4-BE49-F238E27FC236}">
                <a16:creationId xmlns:a16="http://schemas.microsoft.com/office/drawing/2014/main" id="{05EC7012-B56E-4EFC-9B0F-128894EE7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2134" y="5850465"/>
            <a:ext cx="1007536" cy="100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60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Landmine Monitor 2017</a:t>
            </a:r>
            <a:r>
              <a:rPr lang="en-US" dirty="0"/>
              <a:t>  overview</a:t>
            </a:r>
          </a:p>
        </p:txBody>
      </p:sp>
      <p:pic>
        <p:nvPicPr>
          <p:cNvPr id="4"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63805" y="5438994"/>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25ABF57-939E-4E8C-B648-49F6E183E84D}"/>
              </a:ext>
            </a:extLst>
          </p:cNvPr>
          <p:cNvSpPr txBox="1"/>
          <p:nvPr/>
        </p:nvSpPr>
        <p:spPr>
          <a:xfrm>
            <a:off x="618069" y="1942476"/>
            <a:ext cx="10718799" cy="4832092"/>
          </a:xfrm>
          <a:prstGeom prst="rect">
            <a:avLst/>
          </a:prstGeom>
          <a:noFill/>
        </p:spPr>
        <p:txBody>
          <a:bodyPr wrap="square" rtlCol="0">
            <a:spAutoFit/>
          </a:bodyPr>
          <a:lstStyle/>
          <a:p>
            <a:pPr>
              <a:buFont typeface="Arial" panose="020B0604020202020204" pitchFamily="34" charset="0"/>
              <a:buChar char="•"/>
            </a:pPr>
            <a:r>
              <a:rPr lang="en-US" sz="2800" dirty="0"/>
              <a:t> Global ban endures; landmines used by very few government forces—all outside the Treaty—and by non-state actors in at least 9 countries.</a:t>
            </a:r>
          </a:p>
          <a:p>
            <a:pPr>
              <a:buFont typeface="Arial" panose="020B0604020202020204" pitchFamily="34" charset="0"/>
              <a:buChar char="•"/>
            </a:pPr>
            <a:endParaRPr lang="en-US" sz="2800" dirty="0"/>
          </a:p>
          <a:p>
            <a:pPr>
              <a:buFont typeface="Arial" panose="020B0604020202020204" pitchFamily="34" charset="0"/>
              <a:buChar char="•"/>
            </a:pPr>
            <a:r>
              <a:rPr lang="en-US" sz="2800" dirty="0"/>
              <a:t> Casualties at exceptionally high levels for second year in a row.</a:t>
            </a:r>
          </a:p>
          <a:p>
            <a:pPr>
              <a:buFont typeface="Arial" panose="020B0604020202020204" pitchFamily="34" charset="0"/>
              <a:buChar char="•"/>
            </a:pPr>
            <a:endParaRPr lang="en-US" sz="2800" dirty="0"/>
          </a:p>
          <a:p>
            <a:pPr>
              <a:buFont typeface="Arial" panose="020B0604020202020204" pitchFamily="34" charset="0"/>
              <a:buChar char="•"/>
            </a:pPr>
            <a:r>
              <a:rPr lang="en-US" sz="2800" dirty="0"/>
              <a:t> Support for mine action has risen from 2015.</a:t>
            </a:r>
          </a:p>
          <a:p>
            <a:pPr>
              <a:buFont typeface="Arial" panose="020B0604020202020204" pitchFamily="34" charset="0"/>
              <a:buChar char="•"/>
            </a:pPr>
            <a:endParaRPr lang="en-US" sz="2800" dirty="0"/>
          </a:p>
          <a:p>
            <a:pPr>
              <a:buFont typeface="Arial" panose="020B0604020202020204" pitchFamily="34" charset="0"/>
              <a:buChar char="•"/>
            </a:pPr>
            <a:r>
              <a:rPr lang="en-US" sz="2800" dirty="0"/>
              <a:t> Clearance continues, additional states have declared completion of clearance, however only a few countries are on track.</a:t>
            </a:r>
          </a:p>
          <a:p>
            <a:endParaRPr lang="en-US" sz="2800" dirty="0"/>
          </a:p>
          <a:p>
            <a:endParaRPr lang="en-US" sz="2800" dirty="0"/>
          </a:p>
        </p:txBody>
      </p:sp>
      <p:pic>
        <p:nvPicPr>
          <p:cNvPr id="7" name="Picture 2" descr="Icb018 25Th Anniversary Logo Fin">
            <a:extLst>
              <a:ext uri="{FF2B5EF4-FFF2-40B4-BE49-F238E27FC236}">
                <a16:creationId xmlns:a16="http://schemas.microsoft.com/office/drawing/2014/main" id="{7066795A-EACE-421E-96D7-E79F7BA427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2134" y="5850465"/>
            <a:ext cx="1007536" cy="100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0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A061F82-6B75-4A35-9594-F838BCE10A5A}"/>
              </a:ext>
            </a:extLst>
          </p:cNvPr>
          <p:cNvPicPr>
            <a:picLocks noGrp="1" noChangeAspect="1"/>
          </p:cNvPicPr>
          <p:nvPr>
            <p:ph idx="1"/>
          </p:nvPr>
        </p:nvPicPr>
        <p:blipFill>
          <a:blip r:embed="rId3"/>
          <a:stretch>
            <a:fillRect/>
          </a:stretch>
        </p:blipFill>
        <p:spPr>
          <a:xfrm>
            <a:off x="167374" y="186267"/>
            <a:ext cx="8171315" cy="5774266"/>
          </a:xfrm>
        </p:spPr>
      </p:pic>
      <p:sp>
        <p:nvSpPr>
          <p:cNvPr id="6" name="TextBox 5"/>
          <p:cNvSpPr txBox="1"/>
          <p:nvPr/>
        </p:nvSpPr>
        <p:spPr>
          <a:xfrm>
            <a:off x="8588948" y="1337734"/>
            <a:ext cx="3435678" cy="4401205"/>
          </a:xfrm>
          <a:prstGeom prst="rect">
            <a:avLst/>
          </a:prstGeom>
          <a:noFill/>
        </p:spPr>
        <p:txBody>
          <a:bodyPr wrap="square" rtlCol="0">
            <a:spAutoFit/>
          </a:bodyPr>
          <a:lstStyle/>
          <a:p>
            <a:r>
              <a:rPr lang="en-US" sz="2800" dirty="0"/>
              <a:t>A total of 162 States Parties are implementing the treaty’s provisions.</a:t>
            </a:r>
          </a:p>
          <a:p>
            <a:endParaRPr lang="en-US" sz="2800" dirty="0"/>
          </a:p>
          <a:p>
            <a:r>
              <a:rPr lang="en-US" sz="2800" dirty="0"/>
              <a:t>The 35 countries that remain outside of the treaty are nonetheless abiding by its key provisions. </a:t>
            </a:r>
          </a:p>
        </p:txBody>
      </p:sp>
      <p:pic>
        <p:nvPicPr>
          <p:cNvPr id="8" name="Picture 19" descr="MonitorLogoFinal_RGB-Transpare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3806" y="5446843"/>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cb018 25Th Anniversary Logo Fin">
            <a:extLst>
              <a:ext uri="{FF2B5EF4-FFF2-40B4-BE49-F238E27FC236}">
                <a16:creationId xmlns:a16="http://schemas.microsoft.com/office/drawing/2014/main" id="{22003AAF-5CD5-4D0F-A1FA-8489E916E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2134" y="5850465"/>
            <a:ext cx="1007536" cy="100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365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Landmine Use</a:t>
            </a:r>
          </a:p>
        </p:txBody>
      </p:sp>
      <p:pic>
        <p:nvPicPr>
          <p:cNvPr id="4"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63805" y="5438994"/>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5BE50CA-EFEA-456F-9B04-80CC44531080}"/>
              </a:ext>
            </a:extLst>
          </p:cNvPr>
          <p:cNvSpPr txBox="1"/>
          <p:nvPr/>
        </p:nvSpPr>
        <p:spPr>
          <a:xfrm>
            <a:off x="609600" y="1965406"/>
            <a:ext cx="10871200" cy="4647426"/>
          </a:xfrm>
          <a:prstGeom prst="rect">
            <a:avLst/>
          </a:prstGeom>
          <a:noFill/>
        </p:spPr>
        <p:txBody>
          <a:bodyPr wrap="square" rtlCol="0">
            <a:spAutoFit/>
          </a:bodyPr>
          <a:lstStyle/>
          <a:p>
            <a:pPr>
              <a:spcAft>
                <a:spcPts val="1200"/>
              </a:spcAft>
              <a:buFont typeface="Arial" panose="020B0604020202020204" pitchFamily="34" charset="0"/>
              <a:buChar char="•"/>
            </a:pPr>
            <a:r>
              <a:rPr lang="en-US" sz="3200" dirty="0"/>
              <a:t> Use of antipersonnel mines by states remains rare. </a:t>
            </a:r>
          </a:p>
          <a:p>
            <a:pPr>
              <a:spcAft>
                <a:spcPts val="1200"/>
              </a:spcAft>
              <a:buFont typeface="Arial" panose="020B0604020202020204" pitchFamily="34" charset="0"/>
              <a:buChar char="•"/>
            </a:pPr>
            <a:r>
              <a:rPr lang="en-US" sz="3200" dirty="0"/>
              <a:t> No confirmed new use of the weapons by States Parties during October 2016 – October 2017.</a:t>
            </a:r>
          </a:p>
          <a:p>
            <a:pPr>
              <a:spcAft>
                <a:spcPts val="1200"/>
              </a:spcAft>
              <a:buFont typeface="Arial" panose="020B0604020202020204" pitchFamily="34" charset="0"/>
              <a:buChar char="•"/>
            </a:pPr>
            <a:r>
              <a:rPr lang="en-US" sz="3200" dirty="0"/>
              <a:t> Government forces in states not party Myanmar and Syria used antipersonnel landmines in the past year.</a:t>
            </a:r>
          </a:p>
          <a:p>
            <a:pPr>
              <a:spcAft>
                <a:spcPts val="1200"/>
              </a:spcAft>
              <a:buFont typeface="Arial" panose="020B0604020202020204" pitchFamily="34" charset="0"/>
              <a:buChar char="•"/>
            </a:pPr>
            <a:r>
              <a:rPr lang="en-US" sz="3200" dirty="0"/>
              <a:t> Non-state armed groups used antipersonnel landmines, including improvised mines, in at least 9 countries.</a:t>
            </a:r>
          </a:p>
          <a:p>
            <a:pPr>
              <a:spcAft>
                <a:spcPts val="1200"/>
              </a:spcAft>
            </a:pPr>
            <a:endParaRPr lang="en-US" sz="3200" dirty="0"/>
          </a:p>
        </p:txBody>
      </p:sp>
      <p:pic>
        <p:nvPicPr>
          <p:cNvPr id="7" name="Picture 2" descr="Icb018 25Th Anniversary Logo Fin">
            <a:extLst>
              <a:ext uri="{FF2B5EF4-FFF2-40B4-BE49-F238E27FC236}">
                <a16:creationId xmlns:a16="http://schemas.microsoft.com/office/drawing/2014/main" id="{C6050F38-5397-46FC-B6EF-5CE3EA58B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2134" y="5850465"/>
            <a:ext cx="1007536" cy="100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70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916" y="594379"/>
            <a:ext cx="10004309" cy="1142981"/>
          </a:xfrm>
        </p:spPr>
        <p:txBody>
          <a:bodyPr>
            <a:normAutofit/>
          </a:bodyPr>
          <a:lstStyle/>
          <a:p>
            <a:pPr algn="ctr"/>
            <a:r>
              <a:rPr lang="en-US" dirty="0"/>
              <a:t>Stockpile Destruction, Production, Transfer</a:t>
            </a:r>
          </a:p>
        </p:txBody>
      </p:sp>
      <p:sp>
        <p:nvSpPr>
          <p:cNvPr id="9" name="TextBox 8"/>
          <p:cNvSpPr txBox="1"/>
          <p:nvPr/>
        </p:nvSpPr>
        <p:spPr>
          <a:xfrm>
            <a:off x="4991099" y="2023129"/>
            <a:ext cx="6811433" cy="3570208"/>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US" sz="2800" dirty="0"/>
              <a:t>More than 2.2 million stockpiled mines destroyed in 2016; Belarus finished in 2017.</a:t>
            </a:r>
          </a:p>
          <a:p>
            <a:pPr marL="285750" indent="-285750" algn="just">
              <a:spcAft>
                <a:spcPts val="1200"/>
              </a:spcAft>
              <a:buFont typeface="Arial" panose="020B0604020202020204" pitchFamily="34" charset="0"/>
              <a:buChar char="•"/>
            </a:pPr>
            <a:r>
              <a:rPr lang="en-US" sz="2800" dirty="0"/>
              <a:t>86 states do not retain any mines; Algeria destroyed last retained mines.</a:t>
            </a:r>
          </a:p>
          <a:p>
            <a:pPr marL="285750" indent="-285750" algn="just">
              <a:spcAft>
                <a:spcPts val="1200"/>
              </a:spcAft>
              <a:buFont typeface="Arial" panose="020B0604020202020204" pitchFamily="34" charset="0"/>
              <a:buChar char="•"/>
            </a:pPr>
            <a:r>
              <a:rPr lang="en-US" sz="2800" dirty="0"/>
              <a:t>41 states have ceased production. </a:t>
            </a:r>
          </a:p>
          <a:p>
            <a:pPr marL="285750" indent="-285750" algn="just">
              <a:spcAft>
                <a:spcPts val="1200"/>
              </a:spcAft>
              <a:buFont typeface="Arial" panose="020B0604020202020204" pitchFamily="34" charset="0"/>
              <a:buChar char="•"/>
            </a:pPr>
            <a:r>
              <a:rPr lang="en-US" sz="2800" dirty="0"/>
              <a:t>Some illicit transfers continue: Ukraine, Yemen.</a:t>
            </a:r>
          </a:p>
        </p:txBody>
      </p:sp>
      <p:pic>
        <p:nvPicPr>
          <p:cNvPr id="11"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89563" y="5438994"/>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AA48E55-92A5-4F33-81CA-6CD5476CF8DA}"/>
              </a:ext>
            </a:extLst>
          </p:cNvPr>
          <p:cNvPicPr>
            <a:picLocks noChangeAspect="1"/>
          </p:cNvPicPr>
          <p:nvPr/>
        </p:nvPicPr>
        <p:blipFill>
          <a:blip r:embed="rId4"/>
          <a:stretch>
            <a:fillRect/>
          </a:stretch>
        </p:blipFill>
        <p:spPr>
          <a:xfrm>
            <a:off x="236269" y="2023129"/>
            <a:ext cx="4312895" cy="3234671"/>
          </a:xfrm>
          <a:prstGeom prst="rect">
            <a:avLst/>
          </a:prstGeom>
        </p:spPr>
      </p:pic>
      <p:sp>
        <p:nvSpPr>
          <p:cNvPr id="12" name="Rectangle 11">
            <a:extLst>
              <a:ext uri="{FF2B5EF4-FFF2-40B4-BE49-F238E27FC236}">
                <a16:creationId xmlns:a16="http://schemas.microsoft.com/office/drawing/2014/main" id="{16FC36E8-70F7-48CA-85C5-C494C56FBFC8}"/>
              </a:ext>
            </a:extLst>
          </p:cNvPr>
          <p:cNvSpPr/>
          <p:nvPr/>
        </p:nvSpPr>
        <p:spPr>
          <a:xfrm>
            <a:off x="236269" y="5471850"/>
            <a:ext cx="4312895" cy="461665"/>
          </a:xfrm>
          <a:prstGeom prst="rect">
            <a:avLst/>
          </a:prstGeom>
        </p:spPr>
        <p:txBody>
          <a:bodyPr wrap="square">
            <a:spAutoFit/>
          </a:bodyPr>
          <a:lstStyle/>
          <a:p>
            <a:r>
              <a:rPr lang="en-US" sz="1200" dirty="0">
                <a:ea typeface="Calibri" panose="020F0502020204030204" pitchFamily="34" charset="0"/>
                <a:cs typeface="DIN-RegularAlternate"/>
              </a:rPr>
              <a:t>Destruction of the last retained antipersonnel mines in Algeria on 18 September 2017. © </a:t>
            </a:r>
            <a:r>
              <a:rPr lang="en-US" sz="1200" dirty="0" err="1">
                <a:ea typeface="Calibri" panose="020F0502020204030204" pitchFamily="34" charset="0"/>
                <a:cs typeface="DIN-RegularAlternate"/>
              </a:rPr>
              <a:t>Youcef</a:t>
            </a:r>
            <a:r>
              <a:rPr lang="en-US" sz="1200" dirty="0">
                <a:ea typeface="Calibri" panose="020F0502020204030204" pitchFamily="34" charset="0"/>
                <a:cs typeface="DIN-RegularAlternate"/>
              </a:rPr>
              <a:t> </a:t>
            </a:r>
            <a:r>
              <a:rPr lang="en-US" sz="1200" dirty="0" err="1">
                <a:ea typeface="Calibri" panose="020F0502020204030204" pitchFamily="34" charset="0"/>
                <a:cs typeface="DIN-RegularAlternate"/>
              </a:rPr>
              <a:t>Rafai</a:t>
            </a:r>
            <a:r>
              <a:rPr lang="en-US" sz="1200" dirty="0">
                <a:ea typeface="Calibri" panose="020F0502020204030204" pitchFamily="34" charset="0"/>
                <a:cs typeface="DIN-RegularAlternate"/>
              </a:rPr>
              <a:t>/ICBL, Sept 2017</a:t>
            </a:r>
            <a:endParaRPr lang="en-US" sz="1200" dirty="0"/>
          </a:p>
        </p:txBody>
      </p:sp>
      <p:pic>
        <p:nvPicPr>
          <p:cNvPr id="8" name="Picture 2" descr="Icb018 25Th Anniversary Logo Fin">
            <a:extLst>
              <a:ext uri="{FF2B5EF4-FFF2-40B4-BE49-F238E27FC236}">
                <a16:creationId xmlns:a16="http://schemas.microsoft.com/office/drawing/2014/main" id="{26BEB8CD-1DD0-437E-8F99-F945B3331B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2134" y="5850465"/>
            <a:ext cx="1007536" cy="100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789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916" y="594379"/>
            <a:ext cx="10004309" cy="1142981"/>
          </a:xfrm>
        </p:spPr>
        <p:txBody>
          <a:bodyPr>
            <a:normAutofit/>
          </a:bodyPr>
          <a:lstStyle/>
          <a:p>
            <a:pPr algn="ctr"/>
            <a:r>
              <a:rPr lang="en-US" dirty="0"/>
              <a:t>TREATY COMPLIANCE</a:t>
            </a:r>
          </a:p>
        </p:txBody>
      </p:sp>
      <p:sp>
        <p:nvSpPr>
          <p:cNvPr id="9" name="TextBox 8"/>
          <p:cNvSpPr txBox="1"/>
          <p:nvPr/>
        </p:nvSpPr>
        <p:spPr>
          <a:xfrm>
            <a:off x="602776" y="2012740"/>
            <a:ext cx="10945757" cy="3570208"/>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US" sz="2800" dirty="0"/>
              <a:t>Ukraine, is in violation of Article 5 of the Mine Ban Treaty due to missing its 1 June 2016 clearance deadline without having requested and being granted an extension.</a:t>
            </a:r>
          </a:p>
          <a:p>
            <a:pPr marL="285750" indent="-285750" algn="just">
              <a:spcAft>
                <a:spcPts val="1200"/>
              </a:spcAft>
              <a:buFont typeface="Arial" panose="020B0604020202020204" pitchFamily="34" charset="0"/>
              <a:buChar char="•"/>
            </a:pPr>
            <a:r>
              <a:rPr lang="en-US" sz="2800" dirty="0"/>
              <a:t>Greece and Ukraine have missed their deadlines to complete stockpile destruction.</a:t>
            </a:r>
          </a:p>
          <a:p>
            <a:pPr marL="285750" indent="-285750" algn="just">
              <a:spcAft>
                <a:spcPts val="1200"/>
              </a:spcAft>
              <a:buFont typeface="Arial" panose="020B0604020202020204" pitchFamily="34" charset="0"/>
              <a:buChar char="•"/>
            </a:pPr>
            <a:r>
              <a:rPr lang="en-US" sz="2800" dirty="0"/>
              <a:t>Only 48% of States Parties submitted transparency reports for 2016.</a:t>
            </a:r>
          </a:p>
          <a:p>
            <a:pPr marL="285750" indent="-285750" algn="just">
              <a:spcAft>
                <a:spcPts val="1200"/>
              </a:spcAft>
              <a:buFont typeface="Arial" panose="020B0604020202020204" pitchFamily="34" charset="0"/>
              <a:buChar char="•"/>
            </a:pPr>
            <a:r>
              <a:rPr lang="en-US" sz="2800" dirty="0"/>
              <a:t>37 States Parties retain more than 1000 mines.</a:t>
            </a:r>
          </a:p>
        </p:txBody>
      </p:sp>
      <p:pic>
        <p:nvPicPr>
          <p:cNvPr id="11"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89563" y="5438994"/>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cb018 25Th Anniversary Logo Fin">
            <a:extLst>
              <a:ext uri="{FF2B5EF4-FFF2-40B4-BE49-F238E27FC236}">
                <a16:creationId xmlns:a16="http://schemas.microsoft.com/office/drawing/2014/main" id="{F887036A-5EF0-4443-A3CF-A456E4A807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2134" y="5850465"/>
            <a:ext cx="1007536" cy="100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1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C4FB2F-3F08-45F4-A4A9-9C2981114100}"/>
              </a:ext>
            </a:extLst>
          </p:cNvPr>
          <p:cNvSpPr/>
          <p:nvPr/>
        </p:nvSpPr>
        <p:spPr>
          <a:xfrm>
            <a:off x="498915" y="728133"/>
            <a:ext cx="686418" cy="1286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8704BA5E-A8B2-4F30-98FE-C4DB01DAF1A7}"/>
              </a:ext>
            </a:extLst>
          </p:cNvPr>
          <p:cNvPicPr>
            <a:picLocks noGrp="1" noChangeAspect="1"/>
          </p:cNvPicPr>
          <p:nvPr>
            <p:ph idx="1"/>
          </p:nvPr>
        </p:nvPicPr>
        <p:blipFill>
          <a:blip r:embed="rId3"/>
          <a:stretch>
            <a:fillRect/>
          </a:stretch>
        </p:blipFill>
        <p:spPr>
          <a:xfrm>
            <a:off x="244915" y="298450"/>
            <a:ext cx="7940672" cy="5611283"/>
          </a:xfrm>
        </p:spPr>
      </p:pic>
      <p:pic>
        <p:nvPicPr>
          <p:cNvPr id="4" name="Picture 19" descr="MonitorLogoFinal_RGB-Transpare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3806" y="5446843"/>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40CD156-8DAF-431F-A626-F3A68C4A7F10}"/>
              </a:ext>
            </a:extLst>
          </p:cNvPr>
          <p:cNvSpPr txBox="1"/>
          <p:nvPr/>
        </p:nvSpPr>
        <p:spPr>
          <a:xfrm>
            <a:off x="8439587" y="1117600"/>
            <a:ext cx="3507498" cy="4154984"/>
          </a:xfrm>
          <a:prstGeom prst="rect">
            <a:avLst/>
          </a:prstGeom>
          <a:noFill/>
        </p:spPr>
        <p:txBody>
          <a:bodyPr wrap="square" rtlCol="0">
            <a:spAutoFit/>
          </a:bodyPr>
          <a:lstStyle/>
          <a:p>
            <a:pPr>
              <a:spcAft>
                <a:spcPts val="1200"/>
              </a:spcAft>
            </a:pPr>
            <a:r>
              <a:rPr lang="en-US" sz="2800" dirty="0"/>
              <a:t>61 states and areas have an identified threat of antipersonnel mine contamination: </a:t>
            </a:r>
          </a:p>
          <a:p>
            <a:pPr marL="457200" indent="-457200">
              <a:spcAft>
                <a:spcPts val="1200"/>
              </a:spcAft>
              <a:buFont typeface="Arial" panose="020B0604020202020204" pitchFamily="34" charset="0"/>
              <a:buChar char="•"/>
            </a:pPr>
            <a:r>
              <a:rPr lang="en-US" sz="2800" dirty="0"/>
              <a:t>33 States Parties</a:t>
            </a:r>
          </a:p>
          <a:p>
            <a:pPr marL="457200" indent="-457200">
              <a:spcAft>
                <a:spcPts val="1200"/>
              </a:spcAft>
              <a:buFont typeface="Arial" panose="020B0604020202020204" pitchFamily="34" charset="0"/>
              <a:buChar char="•"/>
            </a:pPr>
            <a:r>
              <a:rPr lang="en-US" sz="2800" dirty="0"/>
              <a:t>24 states not party</a:t>
            </a:r>
          </a:p>
          <a:p>
            <a:pPr marL="457200" indent="-457200">
              <a:spcAft>
                <a:spcPts val="1200"/>
              </a:spcAft>
              <a:buFont typeface="Arial" panose="020B0604020202020204" pitchFamily="34" charset="0"/>
              <a:buChar char="•"/>
            </a:pPr>
            <a:r>
              <a:rPr lang="en-US" sz="2800" dirty="0"/>
              <a:t>four other areas</a:t>
            </a:r>
          </a:p>
          <a:p>
            <a:pPr>
              <a:spcAft>
                <a:spcPts val="1200"/>
              </a:spcAft>
            </a:pPr>
            <a:endParaRPr lang="en-US" sz="2800" dirty="0"/>
          </a:p>
        </p:txBody>
      </p:sp>
      <p:pic>
        <p:nvPicPr>
          <p:cNvPr id="10" name="Picture 2" descr="Icb018 25Th Anniversary Logo Fin">
            <a:extLst>
              <a:ext uri="{FF2B5EF4-FFF2-40B4-BE49-F238E27FC236}">
                <a16:creationId xmlns:a16="http://schemas.microsoft.com/office/drawing/2014/main" id="{A1BE8CD6-6682-43A1-A624-D85CABD233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2134" y="5850465"/>
            <a:ext cx="1007536" cy="100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164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Contamination</a:t>
            </a:r>
          </a:p>
        </p:txBody>
      </p:sp>
      <p:pic>
        <p:nvPicPr>
          <p:cNvPr id="5" name="Picture 19" descr="MonitorLogoFinal_RGB-Transpar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89563" y="5438994"/>
            <a:ext cx="539500" cy="213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5CBC33A-90F0-4B9C-8A18-2C41CFB5A131}"/>
              </a:ext>
            </a:extLst>
          </p:cNvPr>
          <p:cNvSpPr txBox="1"/>
          <p:nvPr/>
        </p:nvSpPr>
        <p:spPr>
          <a:xfrm>
            <a:off x="626533" y="1913468"/>
            <a:ext cx="11023600" cy="3847207"/>
          </a:xfrm>
          <a:prstGeom prst="rect">
            <a:avLst/>
          </a:prstGeom>
          <a:noFill/>
        </p:spPr>
        <p:txBody>
          <a:bodyPr wrap="square" rtlCol="0">
            <a:spAutoFit/>
          </a:bodyPr>
          <a:lstStyle/>
          <a:p>
            <a:pPr>
              <a:spcAft>
                <a:spcPts val="1200"/>
              </a:spcAft>
              <a:buFont typeface="Arial" panose="020B0604020202020204" pitchFamily="34" charset="0"/>
              <a:buChar char="•"/>
            </a:pPr>
            <a:r>
              <a:rPr lang="en-US" sz="2800" dirty="0"/>
              <a:t> New contamination in 2016 and 2017, much of which consisted of improvised mine contamination, was reported in the following States Parties: Afghanistan, Iraq, Nigeria, Ukraine, and Yemen; and in states not party: India, Libya, Myanmar, North Korea, Pakistan, and Syria. </a:t>
            </a:r>
          </a:p>
          <a:p>
            <a:pPr>
              <a:spcAft>
                <a:spcPts val="1200"/>
              </a:spcAft>
              <a:buFont typeface="Arial" panose="020B0604020202020204" pitchFamily="34" charset="0"/>
              <a:buChar char="•"/>
            </a:pPr>
            <a:r>
              <a:rPr lang="en-US" sz="2800" dirty="0"/>
              <a:t> Massive antipersonnel mine contamination (&gt;100 km</a:t>
            </a:r>
            <a:r>
              <a:rPr lang="en-US" sz="2800" baseline="30000" dirty="0"/>
              <a:t>2 </a:t>
            </a:r>
            <a:r>
              <a:rPr lang="en-US" sz="2800" dirty="0"/>
              <a:t>per country) believed to exist in Afghanistan, Angola, Azerbaijan, Bosnia and Herzegovina, Cambodia, Chad, Croatia, Iraq, Thailand, and Turkey.</a:t>
            </a:r>
          </a:p>
          <a:p>
            <a:pPr>
              <a:spcAft>
                <a:spcPts val="1200"/>
              </a:spcAft>
            </a:pPr>
            <a:endParaRPr lang="en-US" sz="2800" dirty="0"/>
          </a:p>
        </p:txBody>
      </p:sp>
      <p:pic>
        <p:nvPicPr>
          <p:cNvPr id="7" name="Picture 2" descr="Icb018 25Th Anniversary Logo Fin">
            <a:extLst>
              <a:ext uri="{FF2B5EF4-FFF2-40B4-BE49-F238E27FC236}">
                <a16:creationId xmlns:a16="http://schemas.microsoft.com/office/drawing/2014/main" id="{23AC731F-8B56-45DB-B378-403619B28B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2134" y="5850465"/>
            <a:ext cx="1007536" cy="100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8672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3780</TotalTime>
  <Words>2898</Words>
  <Application>Microsoft Office PowerPoint</Application>
  <PresentationFormat>Widescreen</PresentationFormat>
  <Paragraphs>203</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MS PGothic</vt:lpstr>
      <vt:lpstr>Arial</vt:lpstr>
      <vt:lpstr>Calibri</vt:lpstr>
      <vt:lpstr>DIN-RegularAlternate</vt:lpstr>
      <vt:lpstr>Times New Roman</vt:lpstr>
      <vt:lpstr>Tw Cen MT</vt:lpstr>
      <vt:lpstr>Tw Cen MT Condensed</vt:lpstr>
      <vt:lpstr>Wingdings 3</vt:lpstr>
      <vt:lpstr>Integral</vt:lpstr>
      <vt:lpstr>PowerPoint Presentation</vt:lpstr>
      <vt:lpstr>Main Sections of the Report</vt:lpstr>
      <vt:lpstr>Landmine Monitor 2017  overview</vt:lpstr>
      <vt:lpstr>PowerPoint Presentation</vt:lpstr>
      <vt:lpstr>Landmine Use</vt:lpstr>
      <vt:lpstr>Stockpile Destruction, Production, Transfer</vt:lpstr>
      <vt:lpstr>TREATY COMPLIANCE</vt:lpstr>
      <vt:lpstr>PowerPoint Presentation</vt:lpstr>
      <vt:lpstr>Contamination</vt:lpstr>
      <vt:lpstr>Clearance</vt:lpstr>
      <vt:lpstr>Casualties</vt:lpstr>
      <vt:lpstr>PowerPoint Presentation</vt:lpstr>
      <vt:lpstr>Casualties in Detail</vt:lpstr>
      <vt:lpstr>Victim Assistance </vt:lpstr>
      <vt:lpstr>Support for Mine Action: overview</vt:lpstr>
      <vt:lpstr>PowerPoint Presentation</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Arsen Markarov</dc:creator>
  <cp:lastModifiedBy>Elizabeth Edinger</cp:lastModifiedBy>
  <cp:revision>86</cp:revision>
  <cp:lastPrinted>2017-12-08T13:22:31Z</cp:lastPrinted>
  <dcterms:created xsi:type="dcterms:W3CDTF">2017-11-30T16:47:28Z</dcterms:created>
  <dcterms:modified xsi:type="dcterms:W3CDTF">2017-12-12T01:48:26Z</dcterms:modified>
</cp:coreProperties>
</file>