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5" r:id="rId1"/>
  </p:sldMasterIdLst>
  <p:notesMasterIdLst>
    <p:notesMasterId r:id="rId18"/>
  </p:notesMasterIdLst>
  <p:handoutMasterIdLst>
    <p:handoutMasterId r:id="rId19"/>
  </p:handoutMasterIdLst>
  <p:sldIdLst>
    <p:sldId id="258" r:id="rId2"/>
    <p:sldId id="273" r:id="rId3"/>
    <p:sldId id="260" r:id="rId4"/>
    <p:sldId id="275" r:id="rId5"/>
    <p:sldId id="262" r:id="rId6"/>
    <p:sldId id="263" r:id="rId7"/>
    <p:sldId id="274" r:id="rId8"/>
    <p:sldId id="265" r:id="rId9"/>
    <p:sldId id="266" r:id="rId10"/>
    <p:sldId id="267" r:id="rId11"/>
    <p:sldId id="277" r:id="rId12"/>
    <p:sldId id="279" r:id="rId13"/>
    <p:sldId id="269" r:id="rId14"/>
    <p:sldId id="270" r:id="rId15"/>
    <p:sldId id="278" r:id="rId16"/>
    <p:sldId id="272" r:id="rId17"/>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8569"/>
    <a:srgbClr val="3C7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8405" autoAdjust="0"/>
  </p:normalViewPr>
  <p:slideViewPr>
    <p:cSldViewPr snapToGrid="0">
      <p:cViewPr varScale="1">
        <p:scale>
          <a:sx n="61" d="100"/>
          <a:sy n="61" d="100"/>
        </p:scale>
        <p:origin x="16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54164C-92DE-4472-AC60-5CF11230DBE3}"/>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FD38D62A-0808-4E4C-898C-C1B288067BB2}"/>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D4A10B28-0DB8-4C1F-A86A-F627707E5AAB}" type="datetimeFigureOut">
              <a:rPr lang="en-US" smtClean="0"/>
              <a:t>11/17/2018</a:t>
            </a:fld>
            <a:endParaRPr lang="en-US"/>
          </a:p>
        </p:txBody>
      </p:sp>
      <p:sp>
        <p:nvSpPr>
          <p:cNvPr id="4" name="Footer Placeholder 3">
            <a:extLst>
              <a:ext uri="{FF2B5EF4-FFF2-40B4-BE49-F238E27FC236}">
                <a16:creationId xmlns:a16="http://schemas.microsoft.com/office/drawing/2014/main" id="{B52D77D1-81D9-4925-9770-672096346D22}"/>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C14EBD-A839-4881-ACF1-54F9297F8785}"/>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D2E170A1-E543-49D2-AFF2-F7779D21430B}" type="slidenum">
              <a:rPr lang="en-US" smtClean="0"/>
              <a:t>‹#›</a:t>
            </a:fld>
            <a:endParaRPr lang="en-US"/>
          </a:p>
        </p:txBody>
      </p:sp>
    </p:spTree>
    <p:extLst>
      <p:ext uri="{BB962C8B-B14F-4D97-AF65-F5344CB8AC3E}">
        <p14:creationId xmlns:p14="http://schemas.microsoft.com/office/powerpoint/2010/main" val="7394196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A47DFC9-810F-418A-A1D9-E5266C53F5F8}" type="datetimeFigureOut">
              <a:rPr lang="en-US" smtClean="0"/>
              <a:t>11/17/2018</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1A5860D-CA67-4414-AA0F-A82DE0C1FB1F}" type="slidenum">
              <a:rPr lang="en-US" smtClean="0"/>
              <a:t>‹#›</a:t>
            </a:fld>
            <a:endParaRPr lang="en-US"/>
          </a:p>
        </p:txBody>
      </p:sp>
    </p:spTree>
    <p:extLst>
      <p:ext uri="{BB962C8B-B14F-4D97-AF65-F5344CB8AC3E}">
        <p14:creationId xmlns:p14="http://schemas.microsoft.com/office/powerpoint/2010/main" val="19464922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icbl.org/"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stopclustermunitions.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Pictured here is a female</a:t>
            </a:r>
            <a:r>
              <a:rPr lang="en-US" baseline="0" dirty="0"/>
              <a:t> deminer </a:t>
            </a:r>
            <a:r>
              <a:rPr lang="en-US" baseline="0" dirty="0" err="1"/>
              <a:t>Jeniffer</a:t>
            </a:r>
            <a:r>
              <a:rPr lang="en-US" baseline="0" dirty="0"/>
              <a:t> Diaz conducting clearance in Colombia, a graphic representation of the hard work that goes into creating a mine-free world. First published in 1999, this annual Landmine Monitor is a milestone 20</a:t>
            </a:r>
            <a:r>
              <a:rPr lang="en-US" baseline="30000" dirty="0"/>
              <a:t>th</a:t>
            </a:r>
            <a:r>
              <a:rPr lang="en-US" baseline="0" dirty="0"/>
              <a:t> edition and continuation of the precedent-setting civil society-based verification approach to monitoring global agreements, now employed in other humanitarian disarmament contexts. </a:t>
            </a:r>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1</a:t>
            </a:fld>
            <a:endParaRPr lang="en-US"/>
          </a:p>
        </p:txBody>
      </p:sp>
    </p:spTree>
    <p:extLst>
      <p:ext uri="{BB962C8B-B14F-4D97-AF65-F5344CB8AC3E}">
        <p14:creationId xmlns:p14="http://schemas.microsoft.com/office/powerpoint/2010/main" val="3190445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2017 was the third year in a row with exceptionally high numbers of recorded casualties due to landmines and explosive remnants of war (ERW)—including improvised types that act as antipersonnel mines (also called improvised mines), cluster munition remnants, and other ERW.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 casualty database for </a:t>
            </a:r>
            <a:r>
              <a:rPr lang="en-US" sz="1200" i="1" kern="1200" dirty="0">
                <a:solidFill>
                  <a:schemeClr val="tx1"/>
                </a:solidFill>
                <a:effectLst/>
                <a:latin typeface="+mn-lt"/>
                <a:ea typeface="+mn-ea"/>
                <a:cs typeface="+mn-cs"/>
              </a:rPr>
              <a:t>Landmine Monitor Report 2018</a:t>
            </a:r>
            <a:r>
              <a:rPr lang="en-US" sz="1200" kern="1200" dirty="0">
                <a:solidFill>
                  <a:schemeClr val="tx1"/>
                </a:solidFill>
                <a:effectLst/>
                <a:latin typeface="+mn-lt"/>
                <a:ea typeface="+mn-ea"/>
                <a:cs typeface="+mn-cs"/>
              </a:rPr>
              <a:t> includes an updated total of 9,437 casualties for 2016 (2,472 killed, 6,937 injured, and 28 unknown). At the time of the publication of </a:t>
            </a:r>
            <a:r>
              <a:rPr lang="en-US" sz="1200" i="1" kern="1200" dirty="0">
                <a:solidFill>
                  <a:schemeClr val="tx1"/>
                </a:solidFill>
                <a:effectLst/>
                <a:latin typeface="+mn-lt"/>
                <a:ea typeface="+mn-ea"/>
                <a:cs typeface="+mn-cs"/>
              </a:rPr>
              <a:t>Landmine Monitor Report 2017, </a:t>
            </a:r>
            <a:r>
              <a:rPr lang="en-US" sz="1200" kern="1200" dirty="0">
                <a:solidFill>
                  <a:schemeClr val="tx1"/>
                </a:solidFill>
                <a:effectLst/>
                <a:latin typeface="+mn-lt"/>
                <a:ea typeface="+mn-ea"/>
                <a:cs typeface="+mn-cs"/>
              </a:rPr>
              <a:t>8,605 casualties had been recorded for 2016 (2,089 killed, 6,491 injured, and 25 unknown).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Recent years civilians have accounted for 78% of casualties, where status was known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10</a:t>
            </a:fld>
            <a:endParaRPr lang="en-US"/>
          </a:p>
        </p:txBody>
      </p:sp>
    </p:spTree>
    <p:extLst>
      <p:ext uri="{BB962C8B-B14F-4D97-AF65-F5344CB8AC3E}">
        <p14:creationId xmlns:p14="http://schemas.microsoft.com/office/powerpoint/2010/main" val="1741007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11</a:t>
            </a:fld>
            <a:endParaRPr lang="en-US"/>
          </a:p>
        </p:txBody>
      </p:sp>
    </p:spTree>
    <p:extLst>
      <p:ext uri="{BB962C8B-B14F-4D97-AF65-F5344CB8AC3E}">
        <p14:creationId xmlns:p14="http://schemas.microsoft.com/office/powerpoint/2010/main" val="136678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2017, children accounted for 47% of all civilian casualties where the age was known, an increase of 5 percentage points from the 2016 annual total.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Women and girls made up 13% of all casualties where the sex was known.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1A5860D-CA67-4414-AA0F-A82DE0C1FB1F}" type="slidenum">
              <a:rPr lang="en-US" smtClean="0"/>
              <a:t>12</a:t>
            </a:fld>
            <a:endParaRPr lang="en-US"/>
          </a:p>
        </p:txBody>
      </p:sp>
    </p:spTree>
    <p:extLst>
      <p:ext uri="{BB962C8B-B14F-4D97-AF65-F5344CB8AC3E}">
        <p14:creationId xmlns:p14="http://schemas.microsoft.com/office/powerpoint/2010/main" val="35124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Survivor networks also struggled to maintain their operations as they faced decreased resources.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Services remained largely centralized, preventing many mine/ERW survivors who live in remote and rural areas from accessing those services. Shortages of raw materials and financial resources were an obstacle to improvements in the physical rehabilitation sector in several countries.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Only 14 of the 33 States Parties had victim assistance or relevant disability plans in place to address recognized needs and gaps in assistance.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Approximately two-thirds of the States Parties had active coordination mechanisms, and survivors’ representatives participated in 18 of the coordinating processes among those 21 States Parties. State initiatives for capacity-building toward increased participation of mine victims were almost never reported.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Significant gaps remain in access to employment, training, and other income-generation support activities in many of the States Parties where opportunities for livelihoods were most needed.</a:t>
            </a:r>
          </a:p>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13</a:t>
            </a:fld>
            <a:endParaRPr lang="en-US"/>
          </a:p>
        </p:txBody>
      </p:sp>
    </p:spTree>
    <p:extLst>
      <p:ext uri="{BB962C8B-B14F-4D97-AF65-F5344CB8AC3E}">
        <p14:creationId xmlns:p14="http://schemas.microsoft.com/office/powerpoint/2010/main" val="71756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$771.5 million represents the highest </a:t>
            </a:r>
            <a:r>
              <a:rPr lang="en-US" b="1" dirty="0"/>
              <a:t>combined</a:t>
            </a:r>
            <a:r>
              <a:rPr lang="en-US" dirty="0"/>
              <a:t> nominal total of international and national mine action funding ever reported in Monitor data, going back to 1996. Note: adjusted for inflation, it is 2</a:t>
            </a:r>
            <a:r>
              <a:rPr lang="en-US" baseline="30000" dirty="0"/>
              <a:t>nd</a:t>
            </a:r>
            <a:r>
              <a:rPr lang="en-US" dirty="0"/>
              <a:t> to 2012. </a:t>
            </a:r>
          </a:p>
          <a:p>
            <a:endParaRPr lang="en-US" dirty="0"/>
          </a:p>
          <a:p>
            <a:r>
              <a:rPr lang="en-US" dirty="0"/>
              <a:t>The international support level is the highest ever, even adjusting for inflation. It is too early to tell whether 2018 will also be at such a high level.</a:t>
            </a:r>
          </a:p>
          <a:p>
            <a:endParaRPr lang="en-US" dirty="0"/>
          </a:p>
          <a:p>
            <a:r>
              <a:rPr lang="en-US" dirty="0"/>
              <a:t>While the $98.3 million in identified national support is an increase compared to 2016, it is still much lower than in three years prior to 2016. See next slide.</a:t>
            </a:r>
          </a:p>
        </p:txBody>
      </p:sp>
      <p:sp>
        <p:nvSpPr>
          <p:cNvPr id="4" name="Slide Number Placeholder 3"/>
          <p:cNvSpPr>
            <a:spLocks noGrp="1"/>
          </p:cNvSpPr>
          <p:nvPr>
            <p:ph type="sldNum" sz="quarter" idx="10"/>
          </p:nvPr>
        </p:nvSpPr>
        <p:spPr/>
        <p:txBody>
          <a:bodyPr/>
          <a:lstStyle/>
          <a:p>
            <a:fld id="{21A5860D-CA67-4414-AA0F-A82DE0C1FB1F}" type="slidenum">
              <a:rPr lang="en-US" smtClean="0"/>
              <a:t>14</a:t>
            </a:fld>
            <a:endParaRPr lang="en-US"/>
          </a:p>
        </p:txBody>
      </p:sp>
    </p:spTree>
    <p:extLst>
      <p:ext uri="{BB962C8B-B14F-4D97-AF65-F5344CB8AC3E}">
        <p14:creationId xmlns:p14="http://schemas.microsoft.com/office/powerpoint/2010/main" val="1090892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top five mine action donors—the United States (US), Germany, the European Union (EU), Norway, and Japan—contributed 79% of all international funding, with a combined total of $435.4 million.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record 2017 total was primarily the result of massive increases in the contributions of the US ($309.0 million total, a $156.6 million increase) and Germany ($84.4 million total, a $47.1 million increase).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Mine action in five states—Iraq, Syria, Colombia, Afghanistan, and Lao PDR—received $435.4 million, or 65% of all international support in 2017.</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largest increases were for activities in Iraq and Syria, receiving respectively $120 million ($207.0 million total) and $70.8 million ($89.4 million total) more than in 2016.</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Donor support explicitly dedicated to victim assistance remains low and difficult to track, representing only 2% of identifiable international support in 2017.</a:t>
            </a:r>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15</a:t>
            </a:fld>
            <a:endParaRPr lang="en-US"/>
          </a:p>
        </p:txBody>
      </p:sp>
    </p:spTree>
    <p:extLst>
      <p:ext uri="{BB962C8B-B14F-4D97-AF65-F5344CB8AC3E}">
        <p14:creationId xmlns:p14="http://schemas.microsoft.com/office/powerpoint/2010/main" val="1780481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MS PGothic" charset="-128"/>
              </a:rPr>
              <a:t>Landmine and Cluster Munition Monitor produces several research products including the annual Landmine Monitor and Cluster Munition Monitor reports, online country profile reports, as well as factsheets and special reports.</a:t>
            </a:r>
          </a:p>
          <a:p>
            <a:pPr eaLnBrk="1" hangingPunct="1">
              <a:spcBef>
                <a:spcPct val="0"/>
              </a:spcBef>
            </a:pPr>
            <a:endParaRPr lang="en-US" altLang="en-US" dirty="0">
              <a:ea typeface="MS PGothic" charset="-128"/>
            </a:endParaRPr>
          </a:p>
          <a:p>
            <a:pPr eaLnBrk="1" hangingPunct="1">
              <a:spcBef>
                <a:spcPct val="0"/>
              </a:spcBef>
            </a:pPr>
            <a:r>
              <a:rPr lang="en-US" altLang="en-US" dirty="0">
                <a:ea typeface="MS PGothic" charset="-128"/>
              </a:rPr>
              <a:t>The ICBL and CMC websites are excellent resources for additional information and campaign activities. </a:t>
            </a:r>
            <a:r>
              <a:rPr lang="en-US" altLang="en-US" dirty="0">
                <a:ea typeface="MS PGothic" charset="-128"/>
                <a:hlinkClick r:id="rId3"/>
              </a:rPr>
              <a:t>http://www.icbl.org/</a:t>
            </a:r>
            <a:r>
              <a:rPr lang="en-US" altLang="en-US" dirty="0">
                <a:ea typeface="MS PGothic" charset="-128"/>
              </a:rPr>
              <a:t> and </a:t>
            </a:r>
            <a:r>
              <a:rPr lang="en-US" altLang="en-US" dirty="0">
                <a:ea typeface="MS PGothic" charset="-128"/>
                <a:hlinkClick r:id="rId4"/>
              </a:rPr>
              <a:t>http://www.stopclustermunitions.org/</a:t>
            </a:r>
            <a:endParaRPr lang="en-US" altLang="en-US" dirty="0">
              <a:ea typeface="MS PGothic" charset="-128"/>
            </a:endParaRPr>
          </a:p>
          <a:p>
            <a:endParaRPr lang="en-US" dirty="0"/>
          </a:p>
          <a:p>
            <a:r>
              <a:rPr lang="en-US" sz="1200" kern="1200" dirty="0">
                <a:solidFill>
                  <a:schemeClr val="tx1"/>
                </a:solidFill>
                <a:effectLst/>
                <a:latin typeface="+mn-lt"/>
                <a:ea typeface="+mn-ea"/>
                <a:cs typeface="+mn-cs"/>
              </a:rPr>
              <a:t>We extend our gratitude to Monitor contributors*.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Government of Australia</a:t>
            </a:r>
          </a:p>
          <a:p>
            <a:pPr lvl="0"/>
            <a:r>
              <a:rPr lang="en-US" sz="1200" kern="1200" dirty="0">
                <a:solidFill>
                  <a:schemeClr val="tx1"/>
                </a:solidFill>
                <a:effectLst/>
                <a:latin typeface="+mn-lt"/>
                <a:ea typeface="+mn-ea"/>
                <a:cs typeface="+mn-cs"/>
              </a:rPr>
              <a:t>Government of Austria</a:t>
            </a:r>
          </a:p>
          <a:p>
            <a:pPr lvl="0"/>
            <a:r>
              <a:rPr lang="en-US" sz="1200" kern="1200" dirty="0">
                <a:solidFill>
                  <a:schemeClr val="tx1"/>
                </a:solidFill>
                <a:effectLst/>
                <a:latin typeface="+mn-lt"/>
                <a:ea typeface="+mn-ea"/>
                <a:cs typeface="+mn-cs"/>
              </a:rPr>
              <a:t>Government of Belgium</a:t>
            </a:r>
          </a:p>
          <a:p>
            <a:pPr lvl="0"/>
            <a:r>
              <a:rPr lang="en-US" sz="1200" kern="1200" dirty="0">
                <a:solidFill>
                  <a:schemeClr val="tx1"/>
                </a:solidFill>
                <a:effectLst/>
                <a:latin typeface="+mn-lt"/>
                <a:ea typeface="+mn-ea"/>
                <a:cs typeface="+mn-cs"/>
              </a:rPr>
              <a:t>Government of France</a:t>
            </a:r>
          </a:p>
          <a:p>
            <a:pPr lvl="0"/>
            <a:r>
              <a:rPr lang="en-US" sz="1200" kern="1200" dirty="0">
                <a:solidFill>
                  <a:schemeClr val="tx1"/>
                </a:solidFill>
                <a:effectLst/>
                <a:latin typeface="+mn-lt"/>
                <a:ea typeface="+mn-ea"/>
                <a:cs typeface="+mn-cs"/>
              </a:rPr>
              <a:t>Government of Germany</a:t>
            </a:r>
          </a:p>
          <a:p>
            <a:pPr lvl="0"/>
            <a:r>
              <a:rPr lang="en-US" sz="1200" kern="1200" dirty="0">
                <a:solidFill>
                  <a:schemeClr val="tx1"/>
                </a:solidFill>
                <a:effectLst/>
                <a:latin typeface="+mn-lt"/>
                <a:ea typeface="+mn-ea"/>
                <a:cs typeface="+mn-cs"/>
              </a:rPr>
              <a:t>Government of Luxembourg</a:t>
            </a:r>
          </a:p>
          <a:p>
            <a:pPr lvl="0"/>
            <a:r>
              <a:rPr lang="en-US" sz="1200" kern="1200" dirty="0">
                <a:solidFill>
                  <a:schemeClr val="tx1"/>
                </a:solidFill>
                <a:effectLst/>
                <a:latin typeface="+mn-lt"/>
                <a:ea typeface="+mn-ea"/>
                <a:cs typeface="+mn-cs"/>
              </a:rPr>
              <a:t>Government of Norway</a:t>
            </a:r>
          </a:p>
          <a:p>
            <a:pPr lvl="0"/>
            <a:r>
              <a:rPr lang="en-US" sz="1200" kern="1200" dirty="0">
                <a:solidFill>
                  <a:schemeClr val="tx1"/>
                </a:solidFill>
                <a:effectLst/>
                <a:latin typeface="+mn-lt"/>
                <a:ea typeface="+mn-ea"/>
                <a:cs typeface="+mn-cs"/>
              </a:rPr>
              <a:t>Government of Sweden</a:t>
            </a:r>
          </a:p>
          <a:p>
            <a:pPr lvl="0"/>
            <a:r>
              <a:rPr lang="en-US" sz="1200" kern="1200" dirty="0">
                <a:solidFill>
                  <a:schemeClr val="tx1"/>
                </a:solidFill>
                <a:effectLst/>
                <a:latin typeface="+mn-lt"/>
                <a:ea typeface="+mn-ea"/>
                <a:cs typeface="+mn-cs"/>
              </a:rPr>
              <a:t>Government of Switzerland</a:t>
            </a:r>
          </a:p>
          <a:p>
            <a:pPr lvl="0"/>
            <a:r>
              <a:rPr lang="en-US" sz="1200" kern="1200" dirty="0">
                <a:solidFill>
                  <a:schemeClr val="tx1"/>
                </a:solidFill>
                <a:effectLst/>
                <a:latin typeface="+mn-lt"/>
                <a:ea typeface="+mn-ea"/>
                <a:cs typeface="+mn-cs"/>
              </a:rPr>
              <a:t>Government of the United States of America**</a:t>
            </a:r>
          </a:p>
          <a:p>
            <a:pPr lvl="0"/>
            <a:r>
              <a:rPr lang="en-US" sz="1200" kern="1200" dirty="0">
                <a:solidFill>
                  <a:schemeClr val="tx1"/>
                </a:solidFill>
                <a:effectLst/>
                <a:latin typeface="+mn-lt"/>
                <a:ea typeface="+mn-ea"/>
                <a:cs typeface="+mn-cs"/>
              </a:rPr>
              <a:t>UNICEF</a:t>
            </a:r>
          </a:p>
          <a:p>
            <a:r>
              <a:rPr lang="fr-CH"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Monitor’s supporters are in no way responsible for, and do not necessarily endorse, the material contained in this report. We also thank the donors who have contributed to the organizational members of the Monitoring and Research Committee and other participating organizations.</a:t>
            </a:r>
          </a:p>
          <a:p>
            <a:r>
              <a:rPr lang="en-US" sz="1200" kern="1200" dirty="0">
                <a:solidFill>
                  <a:schemeClr val="tx1"/>
                </a:solidFill>
                <a:effectLst/>
                <a:latin typeface="+mn-lt"/>
                <a:ea typeface="+mn-ea"/>
                <a:cs typeface="+mn-cs"/>
              </a:rPr>
              <a:t> </a:t>
            </a:r>
          </a:p>
          <a:p>
            <a:r>
              <a:rPr lang="en-US" sz="1200" b="0" i="1" kern="1200" dirty="0">
                <a:solidFill>
                  <a:schemeClr val="tx1"/>
                </a:solidFill>
                <a:effectLst/>
                <a:latin typeface="+mn-lt"/>
                <a:ea typeface="+mn-ea"/>
                <a:cs typeface="+mn-cs"/>
              </a:rPr>
              <a:t>* List accurate as of November 2018.</a:t>
            </a:r>
            <a:endParaRPr lang="en-US" sz="1200" b="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 Specifically for research on mine action, support for mine action, casualties, and victim assistance.</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16</a:t>
            </a:fld>
            <a:endParaRPr lang="en-US"/>
          </a:p>
        </p:txBody>
      </p:sp>
    </p:spTree>
    <p:extLst>
      <p:ext uri="{BB962C8B-B14F-4D97-AF65-F5344CB8AC3E}">
        <p14:creationId xmlns:p14="http://schemas.microsoft.com/office/powerpoint/2010/main" val="287099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rtl="0"/>
            <a:r>
              <a:rPr lang="en-US" i="1" dirty="0"/>
              <a:t>Landmine Monitor 2018 </a:t>
            </a:r>
            <a:r>
              <a:rPr lang="en-US" dirty="0"/>
              <a:t>provides a global overview of efforts in 2017, and into November 2018 where possible, to universalize and fully implement the 1997 Mine Ban Treaty, and more generally assess the international community’s response to the global landmine and explosive remnants of war problem. It covers developments in the areas of antipersonnel landmine use, production, stockpiling, mine action, casualties, victim assistance, and mine action funding.</a:t>
            </a:r>
          </a:p>
          <a:p>
            <a:endParaRPr lang="en-US" dirty="0"/>
          </a:p>
          <a:p>
            <a:pPr defTabSz="924916">
              <a:defRPr/>
            </a:pPr>
            <a:r>
              <a:rPr lang="en-US" baseline="0" dirty="0"/>
              <a:t>This presentation generally follows the order of these sections, highlighting the Major Findings of the report.</a:t>
            </a:r>
          </a:p>
          <a:p>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2</a:t>
            </a:fld>
            <a:endParaRPr lang="en-US"/>
          </a:p>
        </p:txBody>
      </p:sp>
    </p:spTree>
    <p:extLst>
      <p:ext uri="{BB962C8B-B14F-4D97-AF65-F5344CB8AC3E}">
        <p14:creationId xmlns:p14="http://schemas.microsoft.com/office/powerpoint/2010/main" val="202960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small number of states and non-state armed groups use antipersonnel mines, including improvised mines, which contributed to a still high number of casualties recorded in 2017. </a:t>
            </a:r>
          </a:p>
          <a:p>
            <a:endParaRPr lang="en-US" dirty="0"/>
          </a:p>
          <a:p>
            <a:r>
              <a:rPr lang="en-US" dirty="0"/>
              <a:t>Many countries continue to clear mine contamination, and international funding for mine action increased to a record high in 2017. </a:t>
            </a:r>
          </a:p>
          <a:p>
            <a:endParaRPr lang="en-US" dirty="0"/>
          </a:p>
          <a:p>
            <a:r>
              <a:rPr lang="en-US" dirty="0"/>
              <a:t>However, very few States Parties appear to be on track to meet clearance deadlines, and support to victims remains inadequate. </a:t>
            </a:r>
            <a:endParaRPr lang="en-US" baseline="0" dirty="0"/>
          </a:p>
        </p:txBody>
      </p:sp>
      <p:sp>
        <p:nvSpPr>
          <p:cNvPr id="4" name="Slide Number Placeholder 3"/>
          <p:cNvSpPr>
            <a:spLocks noGrp="1"/>
          </p:cNvSpPr>
          <p:nvPr>
            <p:ph type="sldNum" sz="quarter" idx="10"/>
          </p:nvPr>
        </p:nvSpPr>
        <p:spPr/>
        <p:txBody>
          <a:bodyPr/>
          <a:lstStyle/>
          <a:p>
            <a:fld id="{21A5860D-CA67-4414-AA0F-A82DE0C1FB1F}" type="slidenum">
              <a:rPr lang="en-US" smtClean="0"/>
              <a:t>3</a:t>
            </a:fld>
            <a:endParaRPr lang="en-US"/>
          </a:p>
        </p:txBody>
      </p:sp>
    </p:spTree>
    <p:extLst>
      <p:ext uri="{BB962C8B-B14F-4D97-AF65-F5344CB8AC3E}">
        <p14:creationId xmlns:p14="http://schemas.microsoft.com/office/powerpoint/2010/main" val="3878331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approach twenty years since the Mine Ban Treaty entered into force, it continues to be a tremendous life-saving success.</a:t>
            </a:r>
          </a:p>
          <a:p>
            <a:endParaRPr lang="en-US" dirty="0"/>
          </a:p>
          <a:p>
            <a:pPr lvl="0"/>
            <a:r>
              <a:rPr lang="en-US" sz="1200" kern="1200" dirty="0">
                <a:solidFill>
                  <a:schemeClr val="tx1"/>
                </a:solidFill>
                <a:effectLst/>
                <a:latin typeface="+mn-lt"/>
                <a:ea typeface="+mn-ea"/>
                <a:cs typeface="+mn-cs"/>
              </a:rPr>
              <a:t>Sri Lanka acceded on 13 December, while the State of Palestine acceded on 29 December.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signatory—Marshall Islands—that has yet to ratify.</a:t>
            </a:r>
          </a:p>
          <a:p>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4</a:t>
            </a:fld>
            <a:endParaRPr lang="en-US"/>
          </a:p>
        </p:txBody>
      </p:sp>
    </p:spTree>
    <p:extLst>
      <p:ext uri="{BB962C8B-B14F-4D97-AF65-F5344CB8AC3E}">
        <p14:creationId xmlns:p14="http://schemas.microsoft.com/office/powerpoint/2010/main" val="3227012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Antipersonnel mines have been used by government forces of Myanmar throughout the past 20 years, a state not party to the Mine Ban Treaty. </a:t>
            </a:r>
          </a:p>
          <a:p>
            <a:endParaRPr lang="en-US" sz="1200" b="0" i="0" u="none" strike="noStrike" kern="1200" baseline="0" dirty="0">
              <a:solidFill>
                <a:schemeClr val="tx1"/>
              </a:solidFill>
              <a:latin typeface="+mn-lt"/>
              <a:ea typeface="+mn-ea"/>
              <a:cs typeface="+mn-cs"/>
            </a:endParaRPr>
          </a:p>
          <a:p>
            <a:pPr lvl="0"/>
            <a:r>
              <a:rPr lang="en-US" sz="1200" kern="1200" dirty="0">
                <a:solidFill>
                  <a:schemeClr val="tx1"/>
                </a:solidFill>
                <a:effectLst/>
                <a:latin typeface="+mn-lt"/>
                <a:ea typeface="+mn-ea"/>
                <a:cs typeface="+mn-cs"/>
              </a:rPr>
              <a:t>Forces of the Islamic State likely continued to use improvised landmines in Iraq and Syria, but the lack of access to affected areas by independent sources makes it difficult to confirm new use in the reporting period.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Landmine Monitor was unable to confirm allegations of new antipersonnel mine use by NSAGs in Cameroon, Iraq, Mali, Libya, Philippines, Tunisia, and Ukraine in the reporting period.</a:t>
            </a:r>
          </a:p>
          <a:p>
            <a:endParaRPr lang="en-US" dirty="0"/>
          </a:p>
          <a:p>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5</a:t>
            </a:fld>
            <a:endParaRPr lang="en-US"/>
          </a:p>
        </p:txBody>
      </p:sp>
    </p:spTree>
    <p:extLst>
      <p:ext uri="{BB962C8B-B14F-4D97-AF65-F5344CB8AC3E}">
        <p14:creationId xmlns:p14="http://schemas.microsoft.com/office/powerpoint/2010/main" val="1132701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spcAft>
                <a:spcPts val="1200"/>
              </a:spcAft>
              <a:buFont typeface="Arial" panose="020B0604020202020204" pitchFamily="34" charset="0"/>
              <a:buChar char="•"/>
            </a:pPr>
            <a:r>
              <a:rPr lang="en-US" sz="1200" kern="1200" dirty="0">
                <a:solidFill>
                  <a:schemeClr val="tx1"/>
                </a:solidFill>
                <a:effectLst/>
                <a:latin typeface="+mn-lt"/>
                <a:ea typeface="+mn-ea"/>
                <a:cs typeface="+mn-cs"/>
              </a:rPr>
              <a:t>States Parties to the Mine Ban Treaty have destroyed more than 54 million stockpiled antipersonnel mines.</a:t>
            </a:r>
          </a:p>
          <a:p>
            <a:pPr marL="285750" indent="-285750" algn="just">
              <a:spcAft>
                <a:spcPts val="1200"/>
              </a:spcAft>
              <a:buFont typeface="Arial" panose="020B0604020202020204" pitchFamily="34" charset="0"/>
              <a:buChar char="•"/>
            </a:pPr>
            <a:r>
              <a:rPr lang="en-US" sz="1200" kern="1200" dirty="0">
                <a:solidFill>
                  <a:schemeClr val="tx1"/>
                </a:solidFill>
                <a:effectLst/>
                <a:latin typeface="+mn-lt"/>
                <a:ea typeface="+mn-ea"/>
                <a:cs typeface="+mn-cs"/>
              </a:rPr>
              <a:t>The Monitor lists 11 states as landmine producers because they have yet to disavow future production, unchanged from the previous report: China, Cuba, India, Iran, Myanmar, North Korea, Pakistan, Russia, Singapore, South Korea, and Vietnam. </a:t>
            </a:r>
          </a:p>
          <a:p>
            <a:pPr marL="742950" lvl="1" indent="-285750" algn="just">
              <a:spcAft>
                <a:spcPts val="1200"/>
              </a:spcAft>
              <a:buFont typeface="Arial" panose="020B0604020202020204" pitchFamily="34" charset="0"/>
              <a:buChar char="•"/>
            </a:pPr>
            <a:r>
              <a:rPr lang="en-US" sz="1200" kern="1200" dirty="0">
                <a:solidFill>
                  <a:schemeClr val="tx1"/>
                </a:solidFill>
                <a:effectLst/>
                <a:latin typeface="+mn-lt"/>
                <a:ea typeface="+mn-ea"/>
                <a:cs typeface="+mn-cs"/>
              </a:rPr>
              <a:t>Those most likely to be actively producing are India, Myanmar, Pakistan, and South Korea.</a:t>
            </a:r>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At least nine states not party to the ban have formal moratoriums on the export of antipersonnel mines: China, India, Israel, Kazakhstan, Pakistan, Russia, Singapore, South Korea, and the US.</a:t>
            </a:r>
          </a:p>
          <a:p>
            <a:pPr marL="742950" lvl="1" indent="-285750" algn="just">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a:p>
            <a:pPr marL="285750" indent="-285750" algn="just">
              <a:spcAft>
                <a:spcPts val="1200"/>
              </a:spcAft>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A5860D-CA67-4414-AA0F-A82DE0C1FB1F}" type="slidenum">
              <a:rPr lang="en-US" smtClean="0"/>
              <a:t>6</a:t>
            </a:fld>
            <a:endParaRPr lang="en-US"/>
          </a:p>
        </p:txBody>
      </p:sp>
    </p:spTree>
    <p:extLst>
      <p:ext uri="{BB962C8B-B14F-4D97-AF65-F5344CB8AC3E}">
        <p14:creationId xmlns:p14="http://schemas.microsoft.com/office/powerpoint/2010/main" val="2638174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1200" kern="1200" dirty="0">
                <a:solidFill>
                  <a:schemeClr val="tx1"/>
                </a:solidFill>
                <a:effectLst/>
                <a:latin typeface="+mn-lt"/>
                <a:ea typeface="+mn-ea"/>
                <a:cs typeface="+mn-cs"/>
              </a:rPr>
              <a:t>The Monitor acknowledges the contributions of the Mine Action Review (www. mineactionreview.org), which has conducted the primary mine action research in 2018 and shared all its country-level landmine reports (from </a:t>
            </a:r>
            <a:r>
              <a:rPr lang="en-US" sz="1200" i="1" kern="1200" dirty="0">
                <a:solidFill>
                  <a:schemeClr val="tx1"/>
                </a:solidFill>
                <a:effectLst/>
                <a:latin typeface="+mn-lt"/>
                <a:ea typeface="+mn-ea"/>
                <a:cs typeface="+mn-cs"/>
              </a:rPr>
              <a:t>Clearing the Mines 2018</a:t>
            </a:r>
            <a:r>
              <a:rPr lang="en-US" sz="1200" kern="1200" dirty="0">
                <a:solidFill>
                  <a:schemeClr val="tx1"/>
                </a:solidFill>
                <a:effectLst/>
                <a:latin typeface="+mn-lt"/>
                <a:ea typeface="+mn-ea"/>
                <a:cs typeface="+mn-cs"/>
              </a:rPr>
              <a:t>) and country-level cluster munition reports (from </a:t>
            </a:r>
            <a:r>
              <a:rPr lang="en-US" sz="1200" i="1" kern="1200" dirty="0">
                <a:solidFill>
                  <a:schemeClr val="tx1"/>
                </a:solidFill>
                <a:effectLst/>
                <a:latin typeface="+mn-lt"/>
                <a:ea typeface="+mn-ea"/>
                <a:cs typeface="+mn-cs"/>
              </a:rPr>
              <a:t>Clearing Cluster Munition Remnants 2018</a:t>
            </a:r>
            <a:r>
              <a:rPr lang="en-US" sz="1200" kern="1200" dirty="0">
                <a:solidFill>
                  <a:schemeClr val="tx1"/>
                </a:solidFill>
                <a:effectLst/>
                <a:latin typeface="+mn-lt"/>
                <a:ea typeface="+mn-ea"/>
                <a:cs typeface="+mn-cs"/>
              </a:rPr>
              <a:t>) with the Monitor. The Monitor is responsible for the findings presented online and in its print publication. </a:t>
            </a:r>
          </a:p>
          <a:p>
            <a:pPr defTabSz="924916">
              <a:defRPr/>
            </a:pPr>
            <a:endParaRPr lang="en-US" sz="1200" kern="1200" dirty="0">
              <a:solidFill>
                <a:schemeClr val="tx1"/>
              </a:solidFill>
              <a:effectLst/>
              <a:latin typeface="+mn-lt"/>
              <a:ea typeface="+mn-ea"/>
              <a:cs typeface="+mn-cs"/>
            </a:endParaRPr>
          </a:p>
          <a:p>
            <a:pPr defTabSz="924916">
              <a:defRPr/>
            </a:pPr>
            <a:r>
              <a:rPr lang="en-US" sz="1200" kern="1200" dirty="0">
                <a:solidFill>
                  <a:schemeClr val="tx1"/>
                </a:solidFill>
                <a:effectLst/>
                <a:latin typeface="+mn-lt"/>
                <a:ea typeface="+mn-ea"/>
                <a:cs typeface="+mn-cs"/>
              </a:rPr>
              <a:t>In addition to the 60 countries and areas with mine contamination, an additional 10 States Parties and one non-state party has residual or suspected contamination. </a:t>
            </a:r>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7</a:t>
            </a:fld>
            <a:endParaRPr lang="en-US"/>
          </a:p>
        </p:txBody>
      </p:sp>
    </p:spTree>
    <p:extLst>
      <p:ext uri="{BB962C8B-B14F-4D97-AF65-F5344CB8AC3E}">
        <p14:creationId xmlns:p14="http://schemas.microsoft.com/office/powerpoint/2010/main" val="89265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global picture did not change considerably in 2017, nonetheless, </a:t>
            </a:r>
            <a:r>
              <a:rPr lang="en-US" sz="1200" kern="1200" dirty="0">
                <a:solidFill>
                  <a:schemeClr val="tx1"/>
                </a:solidFill>
                <a:effectLst/>
                <a:latin typeface="+mn-lt"/>
                <a:ea typeface="+mn-ea"/>
                <a:cs typeface="+mn-cs"/>
              </a:rPr>
              <a:t>some states continued to improve their understanding of the extent of contamination in 2017 using land release methodologies to cancel suspected areas by non-technical survey and to reduce confirmed hazardous area through technical survey.</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8</a:t>
            </a:fld>
            <a:endParaRPr lang="en-US"/>
          </a:p>
        </p:txBody>
      </p:sp>
    </p:spTree>
    <p:extLst>
      <p:ext uri="{BB962C8B-B14F-4D97-AF65-F5344CB8AC3E}">
        <p14:creationId xmlns:p14="http://schemas.microsoft.com/office/powerpoint/2010/main" val="1923289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Mauritania completed clearance in December 2017.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Mozambique, which had declared completion in 2015 but subsequently found previously unidentified antipersonnel mine contamination in 2016 and 2017, completed clearance in May 2017.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Twenty-nine States Parties, one state not party, and one other area have completed clearance of all mined areas on their territory since the Mine Ban Treaty entered into force in 1999.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2017, more than 168,000 antipersonnel mines and some 7,500 antivehicle mines were destroyed. This represented a significant decrease from the 2016 results. However, this is an underestimation as some actors do not systematically report clearance results.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largest total clearance of mined areas in 2017 was achieved in Afghanistan, Croatia, Iraq, and Cambodia (the same countries as 2016), which together accounted for more than 80% of recorded clearance.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Over the past five years (2013–2017), approximately 830km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of mined areas have been cleared. Some 1.1 million antipersonnel mines and more than 66,000 antivehicle mines have been destroyed in the context of mine and battle area clearance.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most countries are not on track with their respective Article 5 clearance deadlines, the majority should reach the 2025 clearance goal, with sufficient funds and commitment, and where security conditions permit.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Seven States Parties requested extended deadlines for approval at the Seventeenth Meeting of States Parties in November 2018: </a:t>
            </a:r>
            <a:r>
              <a:rPr lang="en-US" sz="1200" kern="1200" dirty="0" err="1">
                <a:solidFill>
                  <a:schemeClr val="tx1"/>
                </a:solidFill>
                <a:effectLst/>
                <a:latin typeface="+mn-lt"/>
                <a:ea typeface="+mn-ea"/>
                <a:cs typeface="+mn-cs"/>
              </a:rPr>
              <a:t>BiH</a:t>
            </a:r>
            <a:r>
              <a:rPr lang="en-US" sz="1200" kern="1200" dirty="0">
                <a:solidFill>
                  <a:schemeClr val="tx1"/>
                </a:solidFill>
                <a:effectLst/>
                <a:latin typeface="+mn-lt"/>
                <a:ea typeface="+mn-ea"/>
                <a:cs typeface="+mn-cs"/>
              </a:rPr>
              <a:t>, Croatia, Cyprus, Serbia, Sudan, Ukraine, and the United Kingdom.</a:t>
            </a:r>
          </a:p>
          <a:p>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9</a:t>
            </a:fld>
            <a:endParaRPr lang="en-US"/>
          </a:p>
        </p:txBody>
      </p:sp>
    </p:spTree>
    <p:extLst>
      <p:ext uri="{BB962C8B-B14F-4D97-AF65-F5344CB8AC3E}">
        <p14:creationId xmlns:p14="http://schemas.microsoft.com/office/powerpoint/2010/main" val="2221920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AAD347D-5ACD-4C99-B74B-A9C85AD731AF}" type="datetimeFigureOut">
              <a:rPr lang="en-US" smtClean="0"/>
              <a:t>11/17/2018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86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77387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9627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1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1858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04444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17009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6495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4236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66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AAD347D-5ACD-4C99-B74B-A9C85AD731AF}" type="datetimeFigureOut">
              <a:rPr lang="en-US" smtClean="0"/>
              <a:t>11/17/2018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02111984F565}"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140083"/>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031" y="3182055"/>
            <a:ext cx="877311" cy="346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8627078" y="3182055"/>
            <a:ext cx="3356891" cy="2954655"/>
          </a:xfrm>
          <a:prstGeom prst="rect">
            <a:avLst/>
          </a:prstGeom>
          <a:noFill/>
        </p:spPr>
        <p:txBody>
          <a:bodyPr wrap="square" rtlCol="0">
            <a:spAutoFit/>
          </a:bodyPr>
          <a:lstStyle/>
          <a:p>
            <a:r>
              <a:rPr lang="en-US" sz="2400" b="1" dirty="0"/>
              <a:t>20</a:t>
            </a:r>
            <a:r>
              <a:rPr lang="en-US" sz="2400" b="1" baseline="30000" dirty="0"/>
              <a:t>th</a:t>
            </a:r>
            <a:r>
              <a:rPr lang="en-US" sz="2400" b="1" dirty="0"/>
              <a:t> ANNUAL EDITION</a:t>
            </a:r>
          </a:p>
          <a:p>
            <a:endParaRPr lang="en-US" dirty="0"/>
          </a:p>
          <a:p>
            <a:endParaRPr lang="en-US" dirty="0"/>
          </a:p>
          <a:p>
            <a:endParaRPr lang="en-US" dirty="0"/>
          </a:p>
          <a:p>
            <a:endParaRPr lang="en-US" dirty="0"/>
          </a:p>
          <a:p>
            <a:r>
              <a:rPr lang="en-US" dirty="0"/>
              <a:t>Deminer </a:t>
            </a:r>
            <a:r>
              <a:rPr lang="en-US" dirty="0" err="1"/>
              <a:t>Jeniffer</a:t>
            </a:r>
            <a:r>
              <a:rPr lang="en-US" dirty="0"/>
              <a:t> Diaz, 22, at work in Vista Hermosa, Colombia</a:t>
            </a:r>
          </a:p>
          <a:p>
            <a:endParaRPr lang="en-US" dirty="0"/>
          </a:p>
          <a:p>
            <a:r>
              <a:rPr lang="en-US" dirty="0"/>
              <a:t>© J.M. Vargas/Humanity &amp; Inclusion (HI), November 2017</a:t>
            </a:r>
          </a:p>
        </p:txBody>
      </p:sp>
      <p:sp>
        <p:nvSpPr>
          <p:cNvPr id="2" name="Rectangle 1">
            <a:extLst>
              <a:ext uri="{FF2B5EF4-FFF2-40B4-BE49-F238E27FC236}">
                <a16:creationId xmlns:a16="http://schemas.microsoft.com/office/drawing/2014/main" id="{1F35EBC5-3497-4451-87B8-74FB998B1715}"/>
              </a:ext>
            </a:extLst>
          </p:cNvPr>
          <p:cNvSpPr/>
          <p:nvPr/>
        </p:nvSpPr>
        <p:spPr>
          <a:xfrm>
            <a:off x="541867" y="778933"/>
            <a:ext cx="389466" cy="1032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C242AE5-7A91-4EC1-AD7E-D9143E46E71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7000"/>
                    </a14:imgEffect>
                    <a14:imgEffect>
                      <a14:saturation sat="105000"/>
                    </a14:imgEffect>
                    <a14:imgEffect>
                      <a14:brightnessContrast contrast="5000"/>
                    </a14:imgEffect>
                  </a14:imgLayer>
                </a14:imgProps>
              </a:ext>
            </a:extLst>
          </a:blip>
          <a:stretch>
            <a:fillRect/>
          </a:stretch>
        </p:blipFill>
        <p:spPr>
          <a:xfrm>
            <a:off x="3405262" y="0"/>
            <a:ext cx="4911213" cy="6858000"/>
          </a:xfrm>
          <a:prstGeom prst="rect">
            <a:avLst/>
          </a:prstGeom>
        </p:spPr>
      </p:pic>
      <p:pic>
        <p:nvPicPr>
          <p:cNvPr id="5" name="Picture 4">
            <a:extLst>
              <a:ext uri="{FF2B5EF4-FFF2-40B4-BE49-F238E27FC236}">
                <a16:creationId xmlns:a16="http://schemas.microsoft.com/office/drawing/2014/main" id="{338039ED-027E-485D-8037-1F2014F915F6}"/>
              </a:ext>
            </a:extLst>
          </p:cNvPr>
          <p:cNvPicPr>
            <a:picLocks noChangeAspect="1"/>
          </p:cNvPicPr>
          <p:nvPr/>
        </p:nvPicPr>
        <p:blipFill>
          <a:blip r:embed="rId6"/>
          <a:stretch>
            <a:fillRect/>
          </a:stretch>
        </p:blipFill>
        <p:spPr>
          <a:xfrm>
            <a:off x="8937171" y="297703"/>
            <a:ext cx="2923903" cy="1514164"/>
          </a:xfrm>
          <a:prstGeom prst="rect">
            <a:avLst/>
          </a:prstGeom>
        </p:spPr>
      </p:pic>
    </p:spTree>
    <p:extLst>
      <p:ext uri="{BB962C8B-B14F-4D97-AF65-F5344CB8AC3E}">
        <p14:creationId xmlns:p14="http://schemas.microsoft.com/office/powerpoint/2010/main" val="160376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047641"/>
          </a:xfrm>
        </p:spPr>
        <p:txBody>
          <a:bodyPr/>
          <a:lstStyle/>
          <a:p>
            <a:pPr algn="ctr"/>
            <a:r>
              <a:rPr lang="en-US" dirty="0"/>
              <a:t>Casualties</a:t>
            </a:r>
          </a:p>
        </p:txBody>
      </p:sp>
      <p:pic>
        <p:nvPicPr>
          <p:cNvPr id="6"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89563" y="5438994"/>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F2357EA3-40B5-4CB2-AFFF-D117CBDBFA28}"/>
              </a:ext>
            </a:extLst>
          </p:cNvPr>
          <p:cNvSpPr txBox="1"/>
          <p:nvPr/>
        </p:nvSpPr>
        <p:spPr>
          <a:xfrm>
            <a:off x="1172982" y="1787696"/>
            <a:ext cx="9846035" cy="4078039"/>
          </a:xfrm>
          <a:prstGeom prst="rect">
            <a:avLst/>
          </a:prstGeom>
          <a:noFill/>
        </p:spPr>
        <p:txBody>
          <a:bodyPr wrap="square" rtlCol="0">
            <a:spAutoFit/>
          </a:bodyPr>
          <a:lstStyle/>
          <a:p>
            <a:pPr>
              <a:spcAft>
                <a:spcPts val="1200"/>
              </a:spcAft>
              <a:buFont typeface="Arial" panose="020B0604020202020204" pitchFamily="34" charset="0"/>
              <a:buChar char="•"/>
            </a:pPr>
            <a:r>
              <a:rPr lang="en-US" sz="2700" dirty="0"/>
              <a:t> The Monitor recorded </a:t>
            </a:r>
            <a:r>
              <a:rPr lang="en-US" sz="2700" b="1" dirty="0"/>
              <a:t>7,239 mine/ERW casualties</a:t>
            </a:r>
            <a:r>
              <a:rPr lang="en-US" sz="2700" dirty="0"/>
              <a:t>, of which at least 2,793 people were killed, in 2017. </a:t>
            </a:r>
          </a:p>
          <a:p>
            <a:pPr>
              <a:spcAft>
                <a:spcPts val="1200"/>
              </a:spcAft>
              <a:buFont typeface="Arial" panose="020B0604020202020204" pitchFamily="34" charset="0"/>
              <a:buChar char="•"/>
            </a:pPr>
            <a:endParaRPr lang="en-US" sz="1600" dirty="0"/>
          </a:p>
          <a:p>
            <a:pPr>
              <a:spcAft>
                <a:spcPts val="1200"/>
              </a:spcAft>
              <a:buFont typeface="Arial" panose="020B0604020202020204" pitchFamily="34" charset="0"/>
              <a:buChar char="•"/>
            </a:pPr>
            <a:r>
              <a:rPr lang="en-US" sz="2700" dirty="0"/>
              <a:t> This marks a slight decrease from 2016, but the third year in a row of exceptionally high annual casualties.</a:t>
            </a:r>
          </a:p>
          <a:p>
            <a:pPr>
              <a:spcAft>
                <a:spcPts val="1200"/>
              </a:spcAft>
              <a:buFont typeface="Arial" panose="020B0604020202020204" pitchFamily="34" charset="0"/>
              <a:buChar char="•"/>
            </a:pPr>
            <a:endParaRPr lang="en-US" sz="1400" dirty="0"/>
          </a:p>
          <a:p>
            <a:pPr>
              <a:spcAft>
                <a:spcPts val="1200"/>
              </a:spcAft>
              <a:buFont typeface="Arial" panose="020B0604020202020204" pitchFamily="34" charset="0"/>
              <a:buChar char="•"/>
            </a:pPr>
            <a:r>
              <a:rPr lang="en-US" sz="2700" dirty="0"/>
              <a:t> The vast majority of recorded landmine/ERW casualties were </a:t>
            </a:r>
            <a:r>
              <a:rPr lang="en-US" sz="2700" b="1" dirty="0"/>
              <a:t>civilians (87%) </a:t>
            </a:r>
            <a:r>
              <a:rPr lang="en-US" sz="2700" dirty="0"/>
              <a:t>where their status was known, an even higher ratio than in recent years.</a:t>
            </a:r>
          </a:p>
        </p:txBody>
      </p:sp>
      <p:pic>
        <p:nvPicPr>
          <p:cNvPr id="9" name="Picture 8">
            <a:extLst>
              <a:ext uri="{FF2B5EF4-FFF2-40B4-BE49-F238E27FC236}">
                <a16:creationId xmlns:a16="http://schemas.microsoft.com/office/drawing/2014/main" id="{8C555C69-609A-4CA7-94E9-DCBAB3B37FAE}"/>
              </a:ext>
            </a:extLst>
          </p:cNvPr>
          <p:cNvPicPr>
            <a:picLocks noChangeAspect="1"/>
          </p:cNvPicPr>
          <p:nvPr/>
        </p:nvPicPr>
        <p:blipFill>
          <a:blip r:embed="rId4"/>
          <a:stretch>
            <a:fillRect/>
          </a:stretch>
        </p:blipFill>
        <p:spPr>
          <a:xfrm>
            <a:off x="10706890" y="6104708"/>
            <a:ext cx="1293521" cy="669859"/>
          </a:xfrm>
          <a:prstGeom prst="rect">
            <a:avLst/>
          </a:prstGeom>
        </p:spPr>
      </p:pic>
    </p:spTree>
    <p:extLst>
      <p:ext uri="{BB962C8B-B14F-4D97-AF65-F5344CB8AC3E}">
        <p14:creationId xmlns:p14="http://schemas.microsoft.com/office/powerpoint/2010/main" val="178380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89563" y="5438994"/>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9AC1282-1459-4129-A329-C46C6611B4FC}"/>
              </a:ext>
            </a:extLst>
          </p:cNvPr>
          <p:cNvSpPr txBox="1"/>
          <p:nvPr/>
        </p:nvSpPr>
        <p:spPr>
          <a:xfrm>
            <a:off x="8537510" y="1261533"/>
            <a:ext cx="3719714" cy="3262432"/>
          </a:xfrm>
          <a:prstGeom prst="rect">
            <a:avLst/>
          </a:prstGeom>
          <a:noFill/>
        </p:spPr>
        <p:txBody>
          <a:bodyPr wrap="square" rtlCol="0">
            <a:spAutoFit/>
          </a:bodyPr>
          <a:lstStyle/>
          <a:p>
            <a:pPr>
              <a:spcAft>
                <a:spcPts val="1200"/>
              </a:spcAft>
            </a:pPr>
            <a:endParaRPr lang="en-US" sz="2800" dirty="0"/>
          </a:p>
          <a:p>
            <a:pPr>
              <a:spcAft>
                <a:spcPts val="1200"/>
              </a:spcAft>
            </a:pPr>
            <a:r>
              <a:rPr lang="en-US" sz="2800" dirty="0"/>
              <a:t>Casualties were identified in 49 states and four other areas in 2017, of which 35 are States Parties to the Mine Ban Treaty.</a:t>
            </a:r>
          </a:p>
        </p:txBody>
      </p:sp>
      <p:sp>
        <p:nvSpPr>
          <p:cNvPr id="10" name="Rectangle 9">
            <a:extLst>
              <a:ext uri="{FF2B5EF4-FFF2-40B4-BE49-F238E27FC236}">
                <a16:creationId xmlns:a16="http://schemas.microsoft.com/office/drawing/2014/main" id="{7E4315BC-36C3-4327-8041-4C4CC0A8EB72}"/>
              </a:ext>
            </a:extLst>
          </p:cNvPr>
          <p:cNvSpPr/>
          <p:nvPr/>
        </p:nvSpPr>
        <p:spPr>
          <a:xfrm>
            <a:off x="491067" y="728133"/>
            <a:ext cx="508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F737F25-8593-4BB6-A408-ED7A5E248801}"/>
              </a:ext>
            </a:extLst>
          </p:cNvPr>
          <p:cNvPicPr>
            <a:picLocks noChangeAspect="1"/>
          </p:cNvPicPr>
          <p:nvPr/>
        </p:nvPicPr>
        <p:blipFill>
          <a:blip r:embed="rId4"/>
          <a:stretch>
            <a:fillRect/>
          </a:stretch>
        </p:blipFill>
        <p:spPr>
          <a:xfrm>
            <a:off x="10706890" y="6104708"/>
            <a:ext cx="1293521" cy="669859"/>
          </a:xfrm>
          <a:prstGeom prst="rect">
            <a:avLst/>
          </a:prstGeom>
        </p:spPr>
      </p:pic>
      <p:pic>
        <p:nvPicPr>
          <p:cNvPr id="2" name="Picture 1">
            <a:extLst>
              <a:ext uri="{FF2B5EF4-FFF2-40B4-BE49-F238E27FC236}">
                <a16:creationId xmlns:a16="http://schemas.microsoft.com/office/drawing/2014/main" id="{8082AE8E-A9FC-461D-B1B9-2F82C4259C1E}"/>
              </a:ext>
            </a:extLst>
          </p:cNvPr>
          <p:cNvPicPr>
            <a:picLocks noChangeAspect="1"/>
          </p:cNvPicPr>
          <p:nvPr/>
        </p:nvPicPr>
        <p:blipFill>
          <a:blip r:embed="rId5"/>
          <a:stretch>
            <a:fillRect/>
          </a:stretch>
        </p:blipFill>
        <p:spPr>
          <a:xfrm>
            <a:off x="0" y="337348"/>
            <a:ext cx="8537510" cy="5767360"/>
          </a:xfrm>
          <a:prstGeom prst="rect">
            <a:avLst/>
          </a:prstGeom>
        </p:spPr>
      </p:pic>
    </p:spTree>
    <p:extLst>
      <p:ext uri="{BB962C8B-B14F-4D97-AF65-F5344CB8AC3E}">
        <p14:creationId xmlns:p14="http://schemas.microsoft.com/office/powerpoint/2010/main" val="321739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6C19AD-B479-45C1-8454-4E85C0D8CF1B}"/>
              </a:ext>
            </a:extLst>
          </p:cNvPr>
          <p:cNvPicPr>
            <a:picLocks noChangeAspect="1"/>
          </p:cNvPicPr>
          <p:nvPr/>
        </p:nvPicPr>
        <p:blipFill>
          <a:blip r:embed="rId3"/>
          <a:stretch>
            <a:fillRect/>
          </a:stretch>
        </p:blipFill>
        <p:spPr>
          <a:xfrm>
            <a:off x="914840" y="430425"/>
            <a:ext cx="4877476" cy="5997149"/>
          </a:xfrm>
          <a:prstGeom prst="rect">
            <a:avLst/>
          </a:prstGeom>
        </p:spPr>
      </p:pic>
      <p:sp>
        <p:nvSpPr>
          <p:cNvPr id="4" name="TextBox 3">
            <a:extLst>
              <a:ext uri="{FF2B5EF4-FFF2-40B4-BE49-F238E27FC236}">
                <a16:creationId xmlns:a16="http://schemas.microsoft.com/office/drawing/2014/main" id="{D0D5DF00-DEC6-4F97-A3DD-96E3AFB0F32A}"/>
              </a:ext>
            </a:extLst>
          </p:cNvPr>
          <p:cNvSpPr txBox="1"/>
          <p:nvPr/>
        </p:nvSpPr>
        <p:spPr>
          <a:xfrm>
            <a:off x="5792316" y="668345"/>
            <a:ext cx="6016094" cy="5386090"/>
          </a:xfrm>
          <a:prstGeom prst="rect">
            <a:avLst/>
          </a:prstGeom>
          <a:noFill/>
        </p:spPr>
        <p:txBody>
          <a:bodyPr wrap="square" rtlCol="0">
            <a:spAutoFit/>
          </a:bodyPr>
          <a:lstStyle/>
          <a:p>
            <a:pPr>
              <a:spcAft>
                <a:spcPts val="1200"/>
              </a:spcAft>
              <a:buFont typeface="Arial" panose="020B0604020202020204" pitchFamily="34" charset="0"/>
              <a:buChar char="•"/>
            </a:pPr>
            <a:r>
              <a:rPr lang="en-US" sz="2700" dirty="0"/>
              <a:t> The continuing high total was influenced by casualties recorded in countries facing armed conflict and large-scale violence, particularly </a:t>
            </a:r>
            <a:r>
              <a:rPr lang="en-US" sz="2700" b="1" dirty="0"/>
              <a:t>Afghanistan</a:t>
            </a:r>
            <a:r>
              <a:rPr lang="en-US" sz="2700" dirty="0"/>
              <a:t> and </a:t>
            </a:r>
            <a:r>
              <a:rPr lang="en-US" sz="2700" b="1" dirty="0"/>
              <a:t>Syria</a:t>
            </a:r>
            <a:r>
              <a:rPr lang="en-US" sz="2700" dirty="0"/>
              <a:t>.</a:t>
            </a:r>
          </a:p>
          <a:p>
            <a:pPr>
              <a:spcAft>
                <a:spcPts val="1200"/>
              </a:spcAft>
              <a:buFont typeface="Arial" panose="020B0604020202020204" pitchFamily="34" charset="0"/>
              <a:buChar char="•"/>
            </a:pPr>
            <a:r>
              <a:rPr lang="en-US" sz="2700" dirty="0"/>
              <a:t>For a second year in a row, the highest numbers in Monitor history were recorded for annual casualties caused by </a:t>
            </a:r>
            <a:r>
              <a:rPr lang="en-US" sz="2700" b="1" dirty="0"/>
              <a:t>improvised mines </a:t>
            </a:r>
            <a:r>
              <a:rPr lang="en-US" sz="2700" dirty="0"/>
              <a:t>(2,716) and for </a:t>
            </a:r>
            <a:r>
              <a:rPr lang="en-US" sz="2700" b="1" dirty="0"/>
              <a:t>child casualties</a:t>
            </a:r>
            <a:r>
              <a:rPr lang="en-US" sz="2700" dirty="0"/>
              <a:t> (2,452). </a:t>
            </a:r>
          </a:p>
          <a:p>
            <a:pPr>
              <a:spcAft>
                <a:spcPts val="1200"/>
              </a:spcAft>
              <a:buFont typeface="Arial" panose="020B0604020202020204" pitchFamily="34" charset="0"/>
              <a:buChar char="•"/>
            </a:pPr>
            <a:r>
              <a:rPr lang="en-US" sz="2700" dirty="0"/>
              <a:t> </a:t>
            </a:r>
            <a:r>
              <a:rPr lang="en-US" sz="2700" b="1" dirty="0"/>
              <a:t>Children</a:t>
            </a:r>
            <a:r>
              <a:rPr lang="en-US" sz="2700" dirty="0"/>
              <a:t> accounted for 47% of all civilians casualties where the age was known</a:t>
            </a:r>
          </a:p>
        </p:txBody>
      </p:sp>
    </p:spTree>
    <p:extLst>
      <p:ext uri="{BB962C8B-B14F-4D97-AF65-F5344CB8AC3E}">
        <p14:creationId xmlns:p14="http://schemas.microsoft.com/office/powerpoint/2010/main" val="330529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Victim Assistance </a:t>
            </a:r>
          </a:p>
        </p:txBody>
      </p:sp>
      <p:pic>
        <p:nvPicPr>
          <p:cNvPr id="4"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92171" y="5436386"/>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0FAE5E4-26EB-49C8-81CA-AC051C2A85C2}"/>
              </a:ext>
            </a:extLst>
          </p:cNvPr>
          <p:cNvSpPr txBox="1"/>
          <p:nvPr/>
        </p:nvSpPr>
        <p:spPr>
          <a:xfrm>
            <a:off x="1319690" y="1644840"/>
            <a:ext cx="9848182" cy="4862870"/>
          </a:xfrm>
          <a:prstGeom prst="rect">
            <a:avLst/>
          </a:prstGeom>
          <a:noFill/>
        </p:spPr>
        <p:txBody>
          <a:bodyPr wrap="square" rtlCol="0">
            <a:spAutoFit/>
          </a:bodyPr>
          <a:lstStyle/>
          <a:p>
            <a:pPr>
              <a:spcAft>
                <a:spcPts val="1200"/>
              </a:spcAft>
              <a:buFont typeface="Arial" panose="020B0604020202020204" pitchFamily="34" charset="0"/>
              <a:buChar char="•"/>
            </a:pPr>
            <a:r>
              <a:rPr lang="en-US" sz="2700" dirty="0"/>
              <a:t> States Parties with significant numbers of mine victims suffered from a lack of adequate resources to fulfill the commitments of the 2014–2019 Maputo Action Plan. </a:t>
            </a:r>
          </a:p>
          <a:p>
            <a:pPr>
              <a:spcAft>
                <a:spcPts val="1200"/>
              </a:spcAft>
              <a:buFont typeface="Arial" panose="020B0604020202020204" pitchFamily="34" charset="0"/>
              <a:buChar char="•"/>
            </a:pPr>
            <a:r>
              <a:rPr lang="en-US" sz="2700" dirty="0"/>
              <a:t> Some efforts to improve the quality and quantity of health and physical rehabilitation programs for survivors were undertaken. </a:t>
            </a:r>
          </a:p>
          <a:p>
            <a:pPr>
              <a:spcAft>
                <a:spcPts val="1200"/>
              </a:spcAft>
              <a:buFont typeface="Arial" panose="020B0604020202020204" pitchFamily="34" charset="0"/>
              <a:buChar char="•"/>
            </a:pPr>
            <a:r>
              <a:rPr lang="en-US" sz="2700" dirty="0"/>
              <a:t> 2017–2018 saw near-stagnation in other core assistance services for mine/ERW victims.</a:t>
            </a:r>
          </a:p>
          <a:p>
            <a:pPr>
              <a:spcAft>
                <a:spcPts val="1200"/>
              </a:spcAft>
              <a:buFont typeface="Arial" panose="020B0604020202020204" pitchFamily="34" charset="0"/>
              <a:buChar char="•"/>
            </a:pPr>
            <a:r>
              <a:rPr lang="en-US" sz="2700" dirty="0"/>
              <a:t> New States Parties Palestine and Sri Lanka will likely </a:t>
            </a:r>
            <a:br>
              <a:rPr lang="en-US" sz="2700" dirty="0"/>
            </a:br>
            <a:r>
              <a:rPr lang="en-US" sz="2700" dirty="0"/>
              <a:t>need assistance to effectively meet victims’ needs.</a:t>
            </a:r>
          </a:p>
          <a:p>
            <a:pPr>
              <a:spcAft>
                <a:spcPts val="1200"/>
              </a:spcAft>
            </a:pPr>
            <a:endParaRPr lang="en-US" sz="2700" dirty="0"/>
          </a:p>
        </p:txBody>
      </p:sp>
      <p:pic>
        <p:nvPicPr>
          <p:cNvPr id="10" name="Picture 9">
            <a:extLst>
              <a:ext uri="{FF2B5EF4-FFF2-40B4-BE49-F238E27FC236}">
                <a16:creationId xmlns:a16="http://schemas.microsoft.com/office/drawing/2014/main" id="{2961A9C0-9EB0-4156-B485-7786950A75CA}"/>
              </a:ext>
            </a:extLst>
          </p:cNvPr>
          <p:cNvPicPr>
            <a:picLocks noChangeAspect="1"/>
          </p:cNvPicPr>
          <p:nvPr/>
        </p:nvPicPr>
        <p:blipFill>
          <a:blip r:embed="rId4"/>
          <a:stretch>
            <a:fillRect/>
          </a:stretch>
        </p:blipFill>
        <p:spPr>
          <a:xfrm>
            <a:off x="10706890" y="6104708"/>
            <a:ext cx="1293521" cy="669859"/>
          </a:xfrm>
          <a:prstGeom prst="rect">
            <a:avLst/>
          </a:prstGeom>
        </p:spPr>
      </p:pic>
    </p:spTree>
    <p:extLst>
      <p:ext uri="{BB962C8B-B14F-4D97-AF65-F5344CB8AC3E}">
        <p14:creationId xmlns:p14="http://schemas.microsoft.com/office/powerpoint/2010/main" val="177063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Support for Mine Action: overview</a:t>
            </a:r>
          </a:p>
        </p:txBody>
      </p:sp>
      <p:sp>
        <p:nvSpPr>
          <p:cNvPr id="12" name="TextBox 11">
            <a:extLst>
              <a:ext uri="{FF2B5EF4-FFF2-40B4-BE49-F238E27FC236}">
                <a16:creationId xmlns:a16="http://schemas.microsoft.com/office/drawing/2014/main" id="{C89D217C-9223-4F35-8FCA-01B67D7C001E}"/>
              </a:ext>
            </a:extLst>
          </p:cNvPr>
          <p:cNvSpPr txBox="1"/>
          <p:nvPr/>
        </p:nvSpPr>
        <p:spPr>
          <a:xfrm>
            <a:off x="930454" y="1811225"/>
            <a:ext cx="10623918" cy="3877985"/>
          </a:xfrm>
          <a:prstGeom prst="rect">
            <a:avLst/>
          </a:prstGeom>
          <a:noFill/>
        </p:spPr>
        <p:txBody>
          <a:bodyPr wrap="square" rtlCol="0">
            <a:spAutoFit/>
          </a:bodyPr>
          <a:lstStyle/>
          <a:p>
            <a:pPr>
              <a:spcAft>
                <a:spcPts val="1200"/>
              </a:spcAft>
              <a:buFont typeface="Arial" panose="020B0604020202020204" pitchFamily="34" charset="0"/>
              <a:buChar char="•"/>
            </a:pPr>
            <a:r>
              <a:rPr lang="en-US" sz="2700" dirty="0"/>
              <a:t>  Donors and affected states contributed approximately US$771.5 million in combined international and national support for mine action in 2017, an increase of $203.6 million (36%) compared to 2016.</a:t>
            </a:r>
          </a:p>
          <a:p>
            <a:pPr>
              <a:spcAft>
                <a:spcPts val="1200"/>
              </a:spcAft>
              <a:buFont typeface="Arial" panose="020B0604020202020204" pitchFamily="34" charset="0"/>
              <a:buChar char="•"/>
            </a:pPr>
            <a:r>
              <a:rPr lang="en-US" sz="2700" dirty="0"/>
              <a:t> 	 Donors contributed $673.2 million in </a:t>
            </a:r>
            <a:r>
              <a:rPr lang="en-US" sz="2700" b="1" dirty="0"/>
              <a:t>international support</a:t>
            </a:r>
            <a:r>
              <a:rPr lang="en-US" sz="2700" dirty="0"/>
              <a:t> for mine action to 38 states and three other areas, and increase of $190.3 million.</a:t>
            </a:r>
          </a:p>
          <a:p>
            <a:pPr lvl="1">
              <a:spcAft>
                <a:spcPts val="1200"/>
              </a:spcAft>
              <a:buFont typeface="Arial" panose="020B0604020202020204" pitchFamily="34" charset="0"/>
              <a:buChar char="•"/>
            </a:pPr>
            <a:r>
              <a:rPr lang="en-US" sz="2700" dirty="0"/>
              <a:t> Highest level of international support ever recorded by the Monitor </a:t>
            </a:r>
          </a:p>
          <a:p>
            <a:pPr>
              <a:spcAft>
                <a:spcPts val="1200"/>
              </a:spcAft>
              <a:buFont typeface="Arial" panose="020B0604020202020204" pitchFamily="34" charset="0"/>
              <a:buChar char="•"/>
            </a:pPr>
            <a:r>
              <a:rPr lang="en-US" sz="2700" dirty="0"/>
              <a:t> 10 affected states reported providing $98.3 million in </a:t>
            </a:r>
            <a:r>
              <a:rPr lang="en-US" sz="2700" b="1" dirty="0"/>
              <a:t>national support</a:t>
            </a:r>
            <a:r>
              <a:rPr lang="en-US" sz="2700" dirty="0"/>
              <a:t> for their own mine action programs, an increase of $13.3 million. </a:t>
            </a:r>
          </a:p>
        </p:txBody>
      </p:sp>
      <p:pic>
        <p:nvPicPr>
          <p:cNvPr id="13" name="Picture 19" descr="MonitorLogoFinal_RGB-Transparent.png">
            <a:extLst>
              <a:ext uri="{FF2B5EF4-FFF2-40B4-BE49-F238E27FC236}">
                <a16:creationId xmlns:a16="http://schemas.microsoft.com/office/drawing/2014/main" id="{CEC52894-9A7A-400E-9A32-00EF38B690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92171" y="5436386"/>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7CBE400-82E6-4EC6-85EB-ECF9D4959AFF}"/>
              </a:ext>
            </a:extLst>
          </p:cNvPr>
          <p:cNvPicPr>
            <a:picLocks noChangeAspect="1"/>
          </p:cNvPicPr>
          <p:nvPr/>
        </p:nvPicPr>
        <p:blipFill>
          <a:blip r:embed="rId4"/>
          <a:stretch>
            <a:fillRect/>
          </a:stretch>
        </p:blipFill>
        <p:spPr>
          <a:xfrm>
            <a:off x="10706890" y="6104708"/>
            <a:ext cx="1293521" cy="669859"/>
          </a:xfrm>
          <a:prstGeom prst="rect">
            <a:avLst/>
          </a:prstGeom>
        </p:spPr>
      </p:pic>
    </p:spTree>
    <p:extLst>
      <p:ext uri="{BB962C8B-B14F-4D97-AF65-F5344CB8AC3E}">
        <p14:creationId xmlns:p14="http://schemas.microsoft.com/office/powerpoint/2010/main" val="6686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9" descr="MonitorLogoFinal_RGB-Transparent.png">
            <a:extLst>
              <a:ext uri="{FF2B5EF4-FFF2-40B4-BE49-F238E27FC236}">
                <a16:creationId xmlns:a16="http://schemas.microsoft.com/office/drawing/2014/main" id="{CEC52894-9A7A-400E-9A32-00EF38B690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92171" y="5436386"/>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93B73648-6842-40C5-A3C4-9767B3830FE6}"/>
              </a:ext>
            </a:extLst>
          </p:cNvPr>
          <p:cNvPicPr>
            <a:picLocks noChangeAspect="1"/>
          </p:cNvPicPr>
          <p:nvPr/>
        </p:nvPicPr>
        <p:blipFill>
          <a:blip r:embed="rId4"/>
          <a:stretch>
            <a:fillRect/>
          </a:stretch>
        </p:blipFill>
        <p:spPr>
          <a:xfrm>
            <a:off x="10706890" y="6104708"/>
            <a:ext cx="1293521" cy="669859"/>
          </a:xfrm>
          <a:prstGeom prst="rect">
            <a:avLst/>
          </a:prstGeom>
        </p:spPr>
      </p:pic>
      <p:pic>
        <p:nvPicPr>
          <p:cNvPr id="2" name="Picture 1">
            <a:extLst>
              <a:ext uri="{FF2B5EF4-FFF2-40B4-BE49-F238E27FC236}">
                <a16:creationId xmlns:a16="http://schemas.microsoft.com/office/drawing/2014/main" id="{A17E11FA-874E-4D60-9545-F4A38AAC0B51}"/>
              </a:ext>
            </a:extLst>
          </p:cNvPr>
          <p:cNvPicPr>
            <a:picLocks noChangeAspect="1"/>
          </p:cNvPicPr>
          <p:nvPr/>
        </p:nvPicPr>
        <p:blipFill>
          <a:blip r:embed="rId5"/>
          <a:stretch>
            <a:fillRect/>
          </a:stretch>
        </p:blipFill>
        <p:spPr>
          <a:xfrm>
            <a:off x="742950" y="366712"/>
            <a:ext cx="10627318" cy="5624513"/>
          </a:xfrm>
          <a:prstGeom prst="rect">
            <a:avLst/>
          </a:prstGeom>
        </p:spPr>
      </p:pic>
    </p:spTree>
    <p:extLst>
      <p:ext uri="{BB962C8B-B14F-4D97-AF65-F5344CB8AC3E}">
        <p14:creationId xmlns:p14="http://schemas.microsoft.com/office/powerpoint/2010/main" val="360754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Additional Resources</a:t>
            </a:r>
          </a:p>
        </p:txBody>
      </p:sp>
      <p:sp>
        <p:nvSpPr>
          <p:cNvPr id="3" name="Content Placeholder 2"/>
          <p:cNvSpPr>
            <a:spLocks noGrp="1"/>
          </p:cNvSpPr>
          <p:nvPr>
            <p:ph idx="1"/>
          </p:nvPr>
        </p:nvSpPr>
        <p:spPr>
          <a:xfrm>
            <a:off x="656725" y="4204434"/>
            <a:ext cx="6332220" cy="1901047"/>
          </a:xfrm>
        </p:spPr>
        <p:txBody>
          <a:bodyPr/>
          <a:lstStyle/>
          <a:p>
            <a:pPr marL="0" indent="0">
              <a:buFont typeface="Wingdings 3" charset="2"/>
              <a:buNone/>
            </a:pPr>
            <a:r>
              <a:rPr lang="en-US" sz="2800" dirty="0"/>
              <a:t>Visit www.the-monitor.org</a:t>
            </a:r>
          </a:p>
          <a:p>
            <a:pPr marL="0" indent="0">
              <a:buFont typeface="Wingdings 3" charset="2"/>
              <a:buNone/>
            </a:pPr>
            <a:r>
              <a:rPr lang="en-US" sz="2800" dirty="0"/>
              <a:t>Email monitor2@icblmc.org</a:t>
            </a:r>
          </a:p>
          <a:p>
            <a:pPr marL="0" indent="0">
              <a:buFont typeface="Wingdings 3" charset="2"/>
              <a:buNone/>
            </a:pPr>
            <a:r>
              <a:rPr lang="en-US" sz="2800" dirty="0"/>
              <a:t>Tweet @</a:t>
            </a:r>
            <a:r>
              <a:rPr lang="en-US" sz="2800" dirty="0" err="1"/>
              <a:t>MineMonitor</a:t>
            </a:r>
            <a:r>
              <a:rPr lang="en-US" sz="2800" dirty="0"/>
              <a:t> @</a:t>
            </a:r>
            <a:r>
              <a:rPr lang="en-US" sz="2800" dirty="0" err="1"/>
              <a:t>minefreeworld</a:t>
            </a:r>
            <a:endParaRPr lang="en-US" sz="2800" dirty="0"/>
          </a:p>
        </p:txBody>
      </p:sp>
      <p:pic>
        <p:nvPicPr>
          <p:cNvPr id="5" name="Picture 1">
            <a:extLst>
              <a:ext uri="{FF2B5EF4-FFF2-40B4-BE49-F238E27FC236}">
                <a16:creationId xmlns:a16="http://schemas.microsoft.com/office/drawing/2014/main" id="{9ECEE0F0-97E3-4524-BD0D-E59ED12D77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3147" y="1971632"/>
            <a:ext cx="3850820" cy="27474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D92FB12-9D3A-41C3-AA1B-FF5A907F4206}"/>
              </a:ext>
            </a:extLst>
          </p:cNvPr>
          <p:cNvPicPr>
            <a:picLocks noChangeAspect="1"/>
          </p:cNvPicPr>
          <p:nvPr/>
        </p:nvPicPr>
        <p:blipFill>
          <a:blip r:embed="rId4"/>
          <a:stretch>
            <a:fillRect/>
          </a:stretch>
        </p:blipFill>
        <p:spPr>
          <a:xfrm>
            <a:off x="7707782" y="2802096"/>
            <a:ext cx="4187141" cy="2958847"/>
          </a:xfrm>
          <a:prstGeom prst="rect">
            <a:avLst/>
          </a:prstGeom>
          <a:ln>
            <a:solidFill>
              <a:schemeClr val="tx1"/>
            </a:solidFill>
          </a:ln>
        </p:spPr>
      </p:pic>
      <p:sp>
        <p:nvSpPr>
          <p:cNvPr id="9" name="TextBox 8">
            <a:extLst>
              <a:ext uri="{FF2B5EF4-FFF2-40B4-BE49-F238E27FC236}">
                <a16:creationId xmlns:a16="http://schemas.microsoft.com/office/drawing/2014/main" id="{6A0FEB56-1095-4DC7-9074-9A406E128D1F}"/>
              </a:ext>
            </a:extLst>
          </p:cNvPr>
          <p:cNvSpPr txBox="1"/>
          <p:nvPr/>
        </p:nvSpPr>
        <p:spPr>
          <a:xfrm>
            <a:off x="605926" y="2084832"/>
            <a:ext cx="4781178" cy="1692771"/>
          </a:xfrm>
          <a:prstGeom prst="rect">
            <a:avLst/>
          </a:prstGeom>
          <a:noFill/>
        </p:spPr>
        <p:txBody>
          <a:bodyPr wrap="square" rtlCol="0">
            <a:spAutoFit/>
          </a:bodyPr>
          <a:lstStyle/>
          <a:p>
            <a:pPr>
              <a:spcAft>
                <a:spcPts val="1200"/>
              </a:spcAft>
              <a:buFont typeface="Arial" panose="020B0604020202020204" pitchFamily="34" charset="0"/>
              <a:buChar char="•"/>
            </a:pPr>
            <a:r>
              <a:rPr lang="en-US" sz="2800" dirty="0"/>
              <a:t> Country Profiles</a:t>
            </a:r>
          </a:p>
          <a:p>
            <a:pPr>
              <a:spcAft>
                <a:spcPts val="1200"/>
              </a:spcAft>
              <a:buFont typeface="Arial" panose="020B0604020202020204" pitchFamily="34" charset="0"/>
              <a:buChar char="•"/>
            </a:pPr>
            <a:r>
              <a:rPr lang="en-US" sz="2800" dirty="0"/>
              <a:t> Factsheets and Reports</a:t>
            </a:r>
          </a:p>
          <a:p>
            <a:pPr>
              <a:spcAft>
                <a:spcPts val="1200"/>
              </a:spcAft>
              <a:buFont typeface="Arial" panose="020B0604020202020204" pitchFamily="34" charset="0"/>
              <a:buChar char="•"/>
            </a:pPr>
            <a:r>
              <a:rPr lang="en-US" sz="2800" dirty="0"/>
              <a:t> Maps</a:t>
            </a:r>
          </a:p>
        </p:txBody>
      </p:sp>
      <p:pic>
        <p:nvPicPr>
          <p:cNvPr id="10" name="Picture 19" descr="MonitorLogoFinal_RGB-Transparent.png">
            <a:extLst>
              <a:ext uri="{FF2B5EF4-FFF2-40B4-BE49-F238E27FC236}">
                <a16:creationId xmlns:a16="http://schemas.microsoft.com/office/drawing/2014/main" id="{A82C654B-3B3C-4943-9377-E95FD183AC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92171" y="5436386"/>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9B1FCBC6-8245-48C3-98B1-6AF81EA390DD}"/>
              </a:ext>
            </a:extLst>
          </p:cNvPr>
          <p:cNvPicPr>
            <a:picLocks noChangeAspect="1"/>
          </p:cNvPicPr>
          <p:nvPr/>
        </p:nvPicPr>
        <p:blipFill>
          <a:blip r:embed="rId6"/>
          <a:stretch>
            <a:fillRect/>
          </a:stretch>
        </p:blipFill>
        <p:spPr>
          <a:xfrm>
            <a:off x="10706890" y="6104708"/>
            <a:ext cx="1293521" cy="669859"/>
          </a:xfrm>
          <a:prstGeom prst="rect">
            <a:avLst/>
          </a:prstGeom>
        </p:spPr>
      </p:pic>
    </p:spTree>
    <p:extLst>
      <p:ext uri="{BB962C8B-B14F-4D97-AF65-F5344CB8AC3E}">
        <p14:creationId xmlns:p14="http://schemas.microsoft.com/office/powerpoint/2010/main" val="35616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Main Sections of the Report</a:t>
            </a:r>
          </a:p>
        </p:txBody>
      </p:sp>
      <p:pic>
        <p:nvPicPr>
          <p:cNvPr id="4" name="Picture 19" descr="MonitorLogoFinal_RGB-Transparent.png">
            <a:extLst>
              <a:ext uri="{FF2B5EF4-FFF2-40B4-BE49-F238E27FC236}">
                <a16:creationId xmlns:a16="http://schemas.microsoft.com/office/drawing/2014/main" id="{0CF73A7E-6A1B-4B4A-BFB7-4BAFD8FED8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63805" y="5438994"/>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71A0D14-6CE0-4C7B-8120-9D4D0AD73F41}"/>
              </a:ext>
            </a:extLst>
          </p:cNvPr>
          <p:cNvSpPr txBox="1"/>
          <p:nvPr/>
        </p:nvSpPr>
        <p:spPr>
          <a:xfrm>
            <a:off x="1024128" y="2259429"/>
            <a:ext cx="10558272" cy="4185761"/>
          </a:xfrm>
          <a:prstGeom prst="rect">
            <a:avLst/>
          </a:prstGeom>
          <a:noFill/>
        </p:spPr>
        <p:txBody>
          <a:bodyPr wrap="square" rtlCol="0">
            <a:spAutoFit/>
          </a:bodyPr>
          <a:lstStyle/>
          <a:p>
            <a:pPr>
              <a:spcAft>
                <a:spcPts val="1200"/>
              </a:spcAft>
              <a:buFont typeface="Arial" panose="020B0604020202020204" pitchFamily="34" charset="0"/>
              <a:buChar char="•"/>
            </a:pPr>
            <a:r>
              <a:rPr lang="en-US" sz="3600" dirty="0"/>
              <a:t> Landmine Ban Policy</a:t>
            </a:r>
          </a:p>
          <a:p>
            <a:pPr>
              <a:spcAft>
                <a:spcPts val="1200"/>
              </a:spcAft>
              <a:buFont typeface="Arial" panose="020B0604020202020204" pitchFamily="34" charset="0"/>
              <a:buChar char="•"/>
            </a:pPr>
            <a:r>
              <a:rPr lang="en-US" sz="3600" dirty="0"/>
              <a:t> Contamination and Clearance</a:t>
            </a:r>
          </a:p>
          <a:p>
            <a:pPr>
              <a:spcAft>
                <a:spcPts val="1200"/>
              </a:spcAft>
              <a:buFont typeface="Arial" panose="020B0604020202020204" pitchFamily="34" charset="0"/>
              <a:buChar char="•"/>
            </a:pPr>
            <a:r>
              <a:rPr lang="en-US" sz="3600" dirty="0"/>
              <a:t> Casualties </a:t>
            </a:r>
          </a:p>
          <a:p>
            <a:pPr>
              <a:spcAft>
                <a:spcPts val="1200"/>
              </a:spcAft>
              <a:buFont typeface="Arial" panose="020B0604020202020204" pitchFamily="34" charset="0"/>
              <a:buChar char="•"/>
            </a:pPr>
            <a:r>
              <a:rPr lang="en-US" sz="3600" dirty="0"/>
              <a:t> Victim Assistance</a:t>
            </a:r>
          </a:p>
          <a:p>
            <a:pPr>
              <a:spcAft>
                <a:spcPts val="1200"/>
              </a:spcAft>
              <a:buFont typeface="Arial" panose="020B0604020202020204" pitchFamily="34" charset="0"/>
              <a:buChar char="•"/>
            </a:pPr>
            <a:r>
              <a:rPr lang="en-US" sz="3600" dirty="0"/>
              <a:t> Support for Mine Action</a:t>
            </a:r>
          </a:p>
          <a:p>
            <a:pPr>
              <a:spcAft>
                <a:spcPts val="1200"/>
              </a:spcAft>
            </a:pPr>
            <a:endParaRPr lang="en-US" sz="3600" dirty="0"/>
          </a:p>
        </p:txBody>
      </p:sp>
      <p:pic>
        <p:nvPicPr>
          <p:cNvPr id="7" name="Picture 6">
            <a:extLst>
              <a:ext uri="{FF2B5EF4-FFF2-40B4-BE49-F238E27FC236}">
                <a16:creationId xmlns:a16="http://schemas.microsoft.com/office/drawing/2014/main" id="{92370E0C-A0F1-42D2-95D1-2C07F97900AA}"/>
              </a:ext>
            </a:extLst>
          </p:cNvPr>
          <p:cNvPicPr>
            <a:picLocks noChangeAspect="1"/>
          </p:cNvPicPr>
          <p:nvPr/>
        </p:nvPicPr>
        <p:blipFill>
          <a:blip r:embed="rId4"/>
          <a:stretch>
            <a:fillRect/>
          </a:stretch>
        </p:blipFill>
        <p:spPr>
          <a:xfrm>
            <a:off x="10706890" y="6104708"/>
            <a:ext cx="1293521" cy="669859"/>
          </a:xfrm>
          <a:prstGeom prst="rect">
            <a:avLst/>
          </a:prstGeom>
        </p:spPr>
      </p:pic>
    </p:spTree>
    <p:extLst>
      <p:ext uri="{BB962C8B-B14F-4D97-AF65-F5344CB8AC3E}">
        <p14:creationId xmlns:p14="http://schemas.microsoft.com/office/powerpoint/2010/main" val="165660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Landmine Monitor 2018 - overview</a:t>
            </a:r>
          </a:p>
        </p:txBody>
      </p:sp>
      <p:pic>
        <p:nvPicPr>
          <p:cNvPr id="4"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63805" y="5438994"/>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25ABF57-939E-4E8C-B648-49F6E183E84D}"/>
              </a:ext>
            </a:extLst>
          </p:cNvPr>
          <p:cNvSpPr txBox="1"/>
          <p:nvPr/>
        </p:nvSpPr>
        <p:spPr>
          <a:xfrm>
            <a:off x="585977" y="2008996"/>
            <a:ext cx="11310748" cy="4616648"/>
          </a:xfrm>
          <a:prstGeom prst="rect">
            <a:avLst/>
          </a:prstGeom>
          <a:noFill/>
        </p:spPr>
        <p:txBody>
          <a:bodyPr wrap="square" rtlCol="0">
            <a:spAutoFit/>
          </a:bodyPr>
          <a:lstStyle/>
          <a:p>
            <a:pPr>
              <a:buFont typeface="Arial" panose="020B0604020202020204" pitchFamily="34" charset="0"/>
              <a:buChar char="•"/>
            </a:pPr>
            <a:r>
              <a:rPr lang="en-US" sz="2800" dirty="0"/>
              <a:t> Global ban endures with 2 new countries joining Mine Ban Treaty; landmines used by only one government force outside the Treaty—and by non-state actors in at least 8 countries.</a:t>
            </a:r>
          </a:p>
          <a:p>
            <a:pPr>
              <a:buFont typeface="Arial" panose="020B0604020202020204" pitchFamily="34" charset="0"/>
              <a:buChar char="•"/>
            </a:pPr>
            <a:endParaRPr lang="en-US" sz="1400" dirty="0"/>
          </a:p>
          <a:p>
            <a:pPr>
              <a:buFont typeface="Arial" panose="020B0604020202020204" pitchFamily="34" charset="0"/>
              <a:buChar char="•"/>
            </a:pPr>
            <a:r>
              <a:rPr lang="en-US" sz="2800" dirty="0"/>
              <a:t> Financial support for mine action at all-time high levels in 2017.</a:t>
            </a:r>
          </a:p>
          <a:p>
            <a:endParaRPr lang="en-US" sz="1400" dirty="0"/>
          </a:p>
          <a:p>
            <a:pPr>
              <a:buFont typeface="Arial" panose="020B0604020202020204" pitchFamily="34" charset="0"/>
              <a:buChar char="•"/>
            </a:pPr>
            <a:r>
              <a:rPr lang="en-US" sz="2800" dirty="0"/>
              <a:t> Civilian and child casualties remain high, many due to improvised mines; overall reported casualties saw a slight decrease in 2017 compared to 2016. </a:t>
            </a:r>
          </a:p>
          <a:p>
            <a:pPr>
              <a:buFont typeface="Arial" panose="020B0604020202020204" pitchFamily="34" charset="0"/>
              <a:buChar char="•"/>
            </a:pPr>
            <a:endParaRPr lang="en-US" sz="1400" dirty="0"/>
          </a:p>
          <a:p>
            <a:pPr>
              <a:buFont typeface="Arial" panose="020B0604020202020204" pitchFamily="34" charset="0"/>
              <a:buChar char="•"/>
            </a:pPr>
            <a:r>
              <a:rPr lang="en-US" sz="2800" dirty="0"/>
              <a:t> Clearance continues, however only a few countries are on track.</a:t>
            </a:r>
          </a:p>
          <a:p>
            <a:endParaRPr lang="en-US" sz="2800" dirty="0"/>
          </a:p>
          <a:p>
            <a:endParaRPr lang="en-US" sz="2800" dirty="0"/>
          </a:p>
        </p:txBody>
      </p:sp>
      <p:pic>
        <p:nvPicPr>
          <p:cNvPr id="8" name="Picture 7">
            <a:extLst>
              <a:ext uri="{FF2B5EF4-FFF2-40B4-BE49-F238E27FC236}">
                <a16:creationId xmlns:a16="http://schemas.microsoft.com/office/drawing/2014/main" id="{1490A250-647D-4569-83FF-B1050AEB748C}"/>
              </a:ext>
            </a:extLst>
          </p:cNvPr>
          <p:cNvPicPr>
            <a:picLocks noChangeAspect="1"/>
          </p:cNvPicPr>
          <p:nvPr/>
        </p:nvPicPr>
        <p:blipFill>
          <a:blip r:embed="rId4"/>
          <a:stretch>
            <a:fillRect/>
          </a:stretch>
        </p:blipFill>
        <p:spPr>
          <a:xfrm>
            <a:off x="10706890" y="6104708"/>
            <a:ext cx="1293521" cy="669859"/>
          </a:xfrm>
          <a:prstGeom prst="rect">
            <a:avLst/>
          </a:prstGeom>
        </p:spPr>
      </p:pic>
    </p:spTree>
    <p:extLst>
      <p:ext uri="{BB962C8B-B14F-4D97-AF65-F5344CB8AC3E}">
        <p14:creationId xmlns:p14="http://schemas.microsoft.com/office/powerpoint/2010/main" val="62650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72502" y="366623"/>
            <a:ext cx="3435678" cy="6124754"/>
          </a:xfrm>
          <a:prstGeom prst="rect">
            <a:avLst/>
          </a:prstGeom>
          <a:noFill/>
        </p:spPr>
        <p:txBody>
          <a:bodyPr wrap="square" rtlCol="0">
            <a:spAutoFit/>
          </a:bodyPr>
          <a:lstStyle/>
          <a:p>
            <a:r>
              <a:rPr lang="en-US" sz="2800" dirty="0"/>
              <a:t>A total of </a:t>
            </a:r>
            <a:r>
              <a:rPr lang="en-US" sz="2800" b="1" dirty="0"/>
              <a:t>164 States Parties</a:t>
            </a:r>
            <a:r>
              <a:rPr lang="en-US" sz="2800" dirty="0"/>
              <a:t> are implementing the treaty’s provisions now that </a:t>
            </a:r>
            <a:r>
              <a:rPr lang="en-US" sz="2800" b="1" dirty="0"/>
              <a:t>Palestine </a:t>
            </a:r>
            <a:r>
              <a:rPr lang="en-US" sz="2800" dirty="0"/>
              <a:t>and </a:t>
            </a:r>
            <a:r>
              <a:rPr lang="en-US" sz="2800" b="1" dirty="0"/>
              <a:t>Sri Lanka </a:t>
            </a:r>
            <a:r>
              <a:rPr lang="en-US" sz="2800" dirty="0"/>
              <a:t>acceded in December 2017.</a:t>
            </a:r>
          </a:p>
          <a:p>
            <a:endParaRPr lang="en-US" sz="2800" dirty="0"/>
          </a:p>
          <a:p>
            <a:endParaRPr lang="en-US" sz="2800" dirty="0"/>
          </a:p>
          <a:p>
            <a:r>
              <a:rPr lang="en-US" sz="2800" dirty="0"/>
              <a:t>The 33 countries that remain outside of the treaty are nonetheless abiding by its key provisions. </a:t>
            </a:r>
          </a:p>
        </p:txBody>
      </p:sp>
      <p:pic>
        <p:nvPicPr>
          <p:cNvPr id="8"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63806" y="5446843"/>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CCAB42A-2857-4BD4-868B-C5F9DD7D64E0}"/>
              </a:ext>
            </a:extLst>
          </p:cNvPr>
          <p:cNvPicPr>
            <a:picLocks noChangeAspect="1"/>
          </p:cNvPicPr>
          <p:nvPr/>
        </p:nvPicPr>
        <p:blipFill>
          <a:blip r:embed="rId4"/>
          <a:stretch>
            <a:fillRect/>
          </a:stretch>
        </p:blipFill>
        <p:spPr>
          <a:xfrm>
            <a:off x="10706890" y="6104708"/>
            <a:ext cx="1293521" cy="669859"/>
          </a:xfrm>
          <a:prstGeom prst="rect">
            <a:avLst/>
          </a:prstGeom>
        </p:spPr>
      </p:pic>
      <p:pic>
        <p:nvPicPr>
          <p:cNvPr id="10" name="Picture 9">
            <a:extLst>
              <a:ext uri="{FF2B5EF4-FFF2-40B4-BE49-F238E27FC236}">
                <a16:creationId xmlns:a16="http://schemas.microsoft.com/office/drawing/2014/main" id="{3AEC1D8C-4242-47AC-8F23-3B003DC536FF}"/>
              </a:ext>
            </a:extLst>
          </p:cNvPr>
          <p:cNvPicPr>
            <a:picLocks noChangeAspect="1"/>
          </p:cNvPicPr>
          <p:nvPr/>
        </p:nvPicPr>
        <p:blipFill>
          <a:blip r:embed="rId5"/>
          <a:stretch>
            <a:fillRect/>
          </a:stretch>
        </p:blipFill>
        <p:spPr>
          <a:xfrm>
            <a:off x="0" y="575203"/>
            <a:ext cx="8003357" cy="4845209"/>
          </a:xfrm>
          <a:prstGeom prst="rect">
            <a:avLst/>
          </a:prstGeom>
        </p:spPr>
      </p:pic>
    </p:spTree>
    <p:extLst>
      <p:ext uri="{BB962C8B-B14F-4D97-AF65-F5344CB8AC3E}">
        <p14:creationId xmlns:p14="http://schemas.microsoft.com/office/powerpoint/2010/main" val="145436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Landmine Use</a:t>
            </a:r>
          </a:p>
        </p:txBody>
      </p:sp>
      <p:pic>
        <p:nvPicPr>
          <p:cNvPr id="4"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63805" y="5438994"/>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5BE50CA-EFEA-456F-9B04-80CC44531080}"/>
              </a:ext>
            </a:extLst>
          </p:cNvPr>
          <p:cNvSpPr txBox="1"/>
          <p:nvPr/>
        </p:nvSpPr>
        <p:spPr>
          <a:xfrm>
            <a:off x="905071" y="1704334"/>
            <a:ext cx="10127861" cy="5601533"/>
          </a:xfrm>
          <a:prstGeom prst="rect">
            <a:avLst/>
          </a:prstGeom>
          <a:noFill/>
        </p:spPr>
        <p:txBody>
          <a:bodyPr wrap="square" rtlCol="0">
            <a:spAutoFit/>
          </a:bodyPr>
          <a:lstStyle/>
          <a:p>
            <a:pPr>
              <a:spcAft>
                <a:spcPts val="1200"/>
              </a:spcAft>
              <a:buFont typeface="Arial" panose="020B0604020202020204" pitchFamily="34" charset="0"/>
              <a:buChar char="•"/>
            </a:pPr>
            <a:r>
              <a:rPr lang="en-US" sz="2800" dirty="0"/>
              <a:t> Use of antipersonnel mines by states remains rare. No allegations of new use by States Parties between </a:t>
            </a:r>
            <a:r>
              <a:rPr lang="en-US" sz="2700" b="1" dirty="0"/>
              <a:t>October 2017 – October 2018</a:t>
            </a:r>
            <a:r>
              <a:rPr lang="en-US" sz="2800" dirty="0"/>
              <a:t>.</a:t>
            </a:r>
          </a:p>
          <a:p>
            <a:pPr>
              <a:spcAft>
                <a:spcPts val="1200"/>
              </a:spcAft>
              <a:buFont typeface="Arial" panose="020B0604020202020204" pitchFamily="34" charset="0"/>
              <a:buChar char="•"/>
            </a:pPr>
            <a:r>
              <a:rPr lang="en-US" sz="2800" dirty="0"/>
              <a:t> The government forces of </a:t>
            </a:r>
            <a:r>
              <a:rPr lang="en-US" sz="2800" b="1" dirty="0"/>
              <a:t>Myanmar</a:t>
            </a:r>
            <a:r>
              <a:rPr lang="en-US" sz="2800" dirty="0"/>
              <a:t>, a state not party to the treaty, used antipersonnel landmines in the past year.</a:t>
            </a:r>
          </a:p>
          <a:p>
            <a:pPr>
              <a:spcAft>
                <a:spcPts val="1200"/>
              </a:spcAft>
              <a:buFont typeface="Arial" panose="020B0604020202020204" pitchFamily="34" charset="0"/>
              <a:buChar char="•"/>
            </a:pPr>
            <a:r>
              <a:rPr lang="en-US" sz="2800" dirty="0"/>
              <a:t> The Monitor was unable to confirm any use of antipersonnel landmines by </a:t>
            </a:r>
            <a:r>
              <a:rPr lang="en-US" sz="2800" b="1" dirty="0"/>
              <a:t>Syrian</a:t>
            </a:r>
            <a:r>
              <a:rPr lang="en-US" sz="2800" dirty="0"/>
              <a:t> government forces.</a:t>
            </a:r>
          </a:p>
          <a:p>
            <a:pPr>
              <a:spcAft>
                <a:spcPts val="1200"/>
              </a:spcAft>
              <a:buFont typeface="Arial" panose="020B0604020202020204" pitchFamily="34" charset="0"/>
              <a:buChar char="•"/>
            </a:pPr>
            <a:r>
              <a:rPr lang="en-US" sz="2800" dirty="0"/>
              <a:t> </a:t>
            </a:r>
            <a:r>
              <a:rPr lang="en-US" sz="2800" b="1" dirty="0"/>
              <a:t>Non-state armed groups </a:t>
            </a:r>
            <a:r>
              <a:rPr lang="en-US" sz="2800" dirty="0"/>
              <a:t>used antipersonnel landmines, including improvised mines, in at least 8 countries: Afghanistan, Colombia, India, Myanmar, Nigeria, Pakistan, Thailand, and Yemen.</a:t>
            </a:r>
          </a:p>
          <a:p>
            <a:pPr lvl="4">
              <a:spcAft>
                <a:spcPts val="1200"/>
              </a:spcAft>
              <a:buFont typeface="Arial" panose="020B0604020202020204" pitchFamily="34" charset="0"/>
              <a:buChar char="•"/>
            </a:pPr>
            <a:r>
              <a:rPr lang="en-US" sz="2800" dirty="0"/>
              <a:t> Likely also in Iraq and Syria (Islamic State).</a:t>
            </a:r>
          </a:p>
          <a:p>
            <a:pPr>
              <a:spcAft>
                <a:spcPts val="1200"/>
              </a:spcAft>
            </a:pPr>
            <a:endParaRPr lang="en-US" sz="2800" dirty="0"/>
          </a:p>
        </p:txBody>
      </p:sp>
      <p:pic>
        <p:nvPicPr>
          <p:cNvPr id="8" name="Picture 7">
            <a:extLst>
              <a:ext uri="{FF2B5EF4-FFF2-40B4-BE49-F238E27FC236}">
                <a16:creationId xmlns:a16="http://schemas.microsoft.com/office/drawing/2014/main" id="{60163991-D1FC-4D35-B933-7D5784EF8554}"/>
              </a:ext>
            </a:extLst>
          </p:cNvPr>
          <p:cNvPicPr>
            <a:picLocks noChangeAspect="1"/>
          </p:cNvPicPr>
          <p:nvPr/>
        </p:nvPicPr>
        <p:blipFill>
          <a:blip r:embed="rId4"/>
          <a:stretch>
            <a:fillRect/>
          </a:stretch>
        </p:blipFill>
        <p:spPr>
          <a:xfrm>
            <a:off x="10706890" y="6104708"/>
            <a:ext cx="1293521" cy="669859"/>
          </a:xfrm>
          <a:prstGeom prst="rect">
            <a:avLst/>
          </a:prstGeom>
        </p:spPr>
      </p:pic>
    </p:spTree>
    <p:extLst>
      <p:ext uri="{BB962C8B-B14F-4D97-AF65-F5344CB8AC3E}">
        <p14:creationId xmlns:p14="http://schemas.microsoft.com/office/powerpoint/2010/main" val="346170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916" y="594379"/>
            <a:ext cx="10004309" cy="1142981"/>
          </a:xfrm>
        </p:spPr>
        <p:txBody>
          <a:bodyPr>
            <a:normAutofit/>
          </a:bodyPr>
          <a:lstStyle/>
          <a:p>
            <a:pPr algn="ctr"/>
            <a:r>
              <a:rPr lang="en-US" dirty="0"/>
              <a:t>Stockpile Destruction, Production, Transfer</a:t>
            </a:r>
          </a:p>
        </p:txBody>
      </p:sp>
      <p:sp>
        <p:nvSpPr>
          <p:cNvPr id="9" name="TextBox 8"/>
          <p:cNvSpPr txBox="1"/>
          <p:nvPr/>
        </p:nvSpPr>
        <p:spPr>
          <a:xfrm>
            <a:off x="4711180" y="1737360"/>
            <a:ext cx="7009312" cy="4909036"/>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US" sz="2700" dirty="0"/>
              <a:t>More than 500,000 stockpiled mines were  destroyed in 2017. </a:t>
            </a:r>
          </a:p>
          <a:p>
            <a:pPr marL="285750" indent="-285750" algn="just">
              <a:spcAft>
                <a:spcPts val="1200"/>
              </a:spcAft>
              <a:buFont typeface="Arial" panose="020B0604020202020204" pitchFamily="34" charset="0"/>
              <a:buChar char="•"/>
            </a:pPr>
            <a:r>
              <a:rPr lang="en-US" sz="2700" dirty="0"/>
              <a:t>Oman is expected to complete its stockpile destruction in February 2019.</a:t>
            </a:r>
          </a:p>
          <a:p>
            <a:pPr marL="285750" indent="-285750" algn="just">
              <a:spcAft>
                <a:spcPts val="1200"/>
              </a:spcAft>
              <a:buFont typeface="Arial" panose="020B0604020202020204" pitchFamily="34" charset="0"/>
              <a:buChar char="•"/>
            </a:pPr>
            <a:r>
              <a:rPr lang="en-US" sz="2700" dirty="0"/>
              <a:t>91 states do not retain any mines.</a:t>
            </a:r>
          </a:p>
          <a:p>
            <a:pPr marL="285750" indent="-285750" algn="just">
              <a:spcAft>
                <a:spcPts val="1200"/>
              </a:spcAft>
              <a:buFont typeface="Arial" panose="020B0604020202020204" pitchFamily="34" charset="0"/>
              <a:buChar char="•"/>
            </a:pPr>
            <a:r>
              <a:rPr lang="en-US" sz="2700" dirty="0"/>
              <a:t>41 states have ceased production, 11 remain listed as producers </a:t>
            </a:r>
          </a:p>
          <a:p>
            <a:pPr marL="285750" indent="-285750" algn="just">
              <a:spcAft>
                <a:spcPts val="1200"/>
              </a:spcAft>
              <a:buFont typeface="Arial" panose="020B0604020202020204" pitchFamily="34" charset="0"/>
              <a:buChar char="•"/>
            </a:pPr>
            <a:r>
              <a:rPr lang="en-US" sz="2800" dirty="0"/>
              <a:t>At least nine states not party to the Treaty have formal moratoriums on the export of antipersonnel mines</a:t>
            </a:r>
            <a:endParaRPr lang="en-US" sz="2700" dirty="0"/>
          </a:p>
        </p:txBody>
      </p:sp>
      <p:pic>
        <p:nvPicPr>
          <p:cNvPr id="11"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89563" y="5438994"/>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F51E265-8BF0-406C-9C0A-B518ACDCDC71}"/>
              </a:ext>
            </a:extLst>
          </p:cNvPr>
          <p:cNvPicPr>
            <a:picLocks noChangeAspect="1"/>
          </p:cNvPicPr>
          <p:nvPr/>
        </p:nvPicPr>
        <p:blipFill>
          <a:blip r:embed="rId4"/>
          <a:stretch>
            <a:fillRect/>
          </a:stretch>
        </p:blipFill>
        <p:spPr>
          <a:xfrm>
            <a:off x="10706890" y="6104708"/>
            <a:ext cx="1293521" cy="669859"/>
          </a:xfrm>
          <a:prstGeom prst="rect">
            <a:avLst/>
          </a:prstGeom>
        </p:spPr>
      </p:pic>
      <p:pic>
        <p:nvPicPr>
          <p:cNvPr id="4" name="Picture 3">
            <a:extLst>
              <a:ext uri="{FF2B5EF4-FFF2-40B4-BE49-F238E27FC236}">
                <a16:creationId xmlns:a16="http://schemas.microsoft.com/office/drawing/2014/main" id="{ED861920-75B0-469A-8D27-462C8213DEEA}"/>
              </a:ext>
            </a:extLst>
          </p:cNvPr>
          <p:cNvPicPr>
            <a:picLocks noChangeAspect="1"/>
          </p:cNvPicPr>
          <p:nvPr/>
        </p:nvPicPr>
        <p:blipFill>
          <a:blip r:embed="rId5"/>
          <a:stretch>
            <a:fillRect/>
          </a:stretch>
        </p:blipFill>
        <p:spPr>
          <a:xfrm>
            <a:off x="1159313" y="1815795"/>
            <a:ext cx="3083075" cy="3328494"/>
          </a:xfrm>
          <a:prstGeom prst="rect">
            <a:avLst/>
          </a:prstGeom>
        </p:spPr>
      </p:pic>
      <p:sp>
        <p:nvSpPr>
          <p:cNvPr id="3" name="Rectangle 2">
            <a:extLst>
              <a:ext uri="{FF2B5EF4-FFF2-40B4-BE49-F238E27FC236}">
                <a16:creationId xmlns:a16="http://schemas.microsoft.com/office/drawing/2014/main" id="{531D3EBE-96E2-456E-86FB-0E5D40267B7B}"/>
              </a:ext>
            </a:extLst>
          </p:cNvPr>
          <p:cNvSpPr/>
          <p:nvPr/>
        </p:nvSpPr>
        <p:spPr>
          <a:xfrm>
            <a:off x="1135916" y="5120641"/>
            <a:ext cx="3106472" cy="1067472"/>
          </a:xfrm>
          <a:prstGeom prst="rect">
            <a:avLst/>
          </a:prstGeom>
        </p:spPr>
        <p:txBody>
          <a:bodyPr wrap="square">
            <a:spAutoFit/>
          </a:bodyPr>
          <a:lstStyle/>
          <a:p>
            <a:pPr>
              <a:lnSpc>
                <a:spcPct val="107000"/>
              </a:lnSpc>
            </a:pPr>
            <a:r>
              <a:rPr lang="en-US" sz="1200" dirty="0">
                <a:latin typeface="Calibri" panose="020F0502020204030204" pitchFamily="34" charset="0"/>
                <a:ea typeface="Calibri" panose="020F0502020204030204" pitchFamily="34" charset="0"/>
                <a:cs typeface="DIN-RegularAlternate"/>
              </a:rPr>
              <a:t>Stockpiled antipersonnel landmines being counted before their destruction in Western Sahara as part of the </a:t>
            </a:r>
            <a:r>
              <a:rPr lang="en-US" sz="1200" dirty="0" err="1">
                <a:latin typeface="Calibri" panose="020F0502020204030204" pitchFamily="34" charset="0"/>
                <a:ea typeface="Calibri" panose="020F0502020204030204" pitchFamily="34" charset="0"/>
                <a:cs typeface="DIN-RegularAlternate"/>
              </a:rPr>
              <a:t>Polisario</a:t>
            </a:r>
            <a:r>
              <a:rPr lang="en-US" sz="1200" dirty="0">
                <a:latin typeface="Calibri" panose="020F0502020204030204" pitchFamily="34" charset="0"/>
                <a:ea typeface="Calibri" panose="020F0502020204030204" pitchFamily="34" charset="0"/>
                <a:cs typeface="DIN-RegularAlternate"/>
              </a:rPr>
              <a:t> Front’s efforts under the Deed of Commitment.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DIN-RegularAlternate"/>
              </a:rPr>
              <a:t>N. Sion/Geneva Call,</a:t>
            </a:r>
            <a:r>
              <a:rPr lang="en-US" sz="1200" dirty="0">
                <a:latin typeface="Calibri" panose="020F0502020204030204" pitchFamily="34" charset="0"/>
                <a:ea typeface="Calibri" panose="020F0502020204030204" pitchFamily="34" charset="0"/>
                <a:cs typeface="Times New Roman" panose="02020603050405020304" pitchFamily="18" charset="0"/>
              </a:rPr>
              <a:t> May 2018</a:t>
            </a:r>
            <a:endParaRPr lang="en-US" sz="1200" dirty="0"/>
          </a:p>
        </p:txBody>
      </p:sp>
    </p:spTree>
    <p:extLst>
      <p:ext uri="{BB962C8B-B14F-4D97-AF65-F5344CB8AC3E}">
        <p14:creationId xmlns:p14="http://schemas.microsoft.com/office/powerpoint/2010/main" val="380478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C4FB2F-3F08-45F4-A4A9-9C2981114100}"/>
              </a:ext>
            </a:extLst>
          </p:cNvPr>
          <p:cNvSpPr/>
          <p:nvPr/>
        </p:nvSpPr>
        <p:spPr>
          <a:xfrm>
            <a:off x="498915" y="728133"/>
            <a:ext cx="686418" cy="1286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63806" y="5446843"/>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40CD156-8DAF-431F-A626-F3A68C4A7F10}"/>
              </a:ext>
            </a:extLst>
          </p:cNvPr>
          <p:cNvSpPr txBox="1"/>
          <p:nvPr/>
        </p:nvSpPr>
        <p:spPr>
          <a:xfrm>
            <a:off x="8439587" y="1117600"/>
            <a:ext cx="3507498" cy="4154984"/>
          </a:xfrm>
          <a:prstGeom prst="rect">
            <a:avLst/>
          </a:prstGeom>
          <a:noFill/>
        </p:spPr>
        <p:txBody>
          <a:bodyPr wrap="square" rtlCol="0">
            <a:spAutoFit/>
          </a:bodyPr>
          <a:lstStyle/>
          <a:p>
            <a:pPr>
              <a:spcAft>
                <a:spcPts val="1200"/>
              </a:spcAft>
            </a:pPr>
            <a:r>
              <a:rPr lang="en-US" sz="2800" dirty="0"/>
              <a:t>60 states and areas have an identified threat of antipersonnel mine contamination: </a:t>
            </a:r>
          </a:p>
          <a:p>
            <a:pPr marL="457200" indent="-457200">
              <a:spcAft>
                <a:spcPts val="1200"/>
              </a:spcAft>
              <a:buFont typeface="Arial" panose="020B0604020202020204" pitchFamily="34" charset="0"/>
              <a:buChar char="•"/>
            </a:pPr>
            <a:r>
              <a:rPr lang="en-US" sz="2800" dirty="0"/>
              <a:t>34 States Parties</a:t>
            </a:r>
          </a:p>
          <a:p>
            <a:pPr marL="457200" indent="-457200">
              <a:spcAft>
                <a:spcPts val="1200"/>
              </a:spcAft>
              <a:buFont typeface="Arial" panose="020B0604020202020204" pitchFamily="34" charset="0"/>
              <a:buChar char="•"/>
            </a:pPr>
            <a:r>
              <a:rPr lang="en-US" sz="2800" dirty="0"/>
              <a:t>22 states not party</a:t>
            </a:r>
          </a:p>
          <a:p>
            <a:pPr marL="457200" indent="-457200">
              <a:spcAft>
                <a:spcPts val="1200"/>
              </a:spcAft>
              <a:buFont typeface="Arial" panose="020B0604020202020204" pitchFamily="34" charset="0"/>
              <a:buChar char="•"/>
            </a:pPr>
            <a:r>
              <a:rPr lang="en-US" sz="2800" dirty="0"/>
              <a:t>four other areas</a:t>
            </a:r>
          </a:p>
          <a:p>
            <a:pPr>
              <a:spcAft>
                <a:spcPts val="1200"/>
              </a:spcAft>
            </a:pPr>
            <a:endParaRPr lang="en-US" sz="2800" dirty="0"/>
          </a:p>
        </p:txBody>
      </p:sp>
      <p:pic>
        <p:nvPicPr>
          <p:cNvPr id="11" name="Picture 10">
            <a:extLst>
              <a:ext uri="{FF2B5EF4-FFF2-40B4-BE49-F238E27FC236}">
                <a16:creationId xmlns:a16="http://schemas.microsoft.com/office/drawing/2014/main" id="{B8A4D64A-8CDF-4108-A37F-AD3E8A9B453C}"/>
              </a:ext>
            </a:extLst>
          </p:cNvPr>
          <p:cNvPicPr>
            <a:picLocks noChangeAspect="1"/>
          </p:cNvPicPr>
          <p:nvPr/>
        </p:nvPicPr>
        <p:blipFill>
          <a:blip r:embed="rId4"/>
          <a:stretch>
            <a:fillRect/>
          </a:stretch>
        </p:blipFill>
        <p:spPr>
          <a:xfrm>
            <a:off x="10706890" y="6104708"/>
            <a:ext cx="1293521" cy="669859"/>
          </a:xfrm>
          <a:prstGeom prst="rect">
            <a:avLst/>
          </a:prstGeom>
        </p:spPr>
      </p:pic>
      <p:pic>
        <p:nvPicPr>
          <p:cNvPr id="5" name="Picture 4">
            <a:extLst>
              <a:ext uri="{FF2B5EF4-FFF2-40B4-BE49-F238E27FC236}">
                <a16:creationId xmlns:a16="http://schemas.microsoft.com/office/drawing/2014/main" id="{12BF13B4-A428-4D04-A56F-38CAB915070F}"/>
              </a:ext>
            </a:extLst>
          </p:cNvPr>
          <p:cNvPicPr>
            <a:picLocks noChangeAspect="1"/>
          </p:cNvPicPr>
          <p:nvPr/>
        </p:nvPicPr>
        <p:blipFill>
          <a:blip r:embed="rId5"/>
          <a:stretch>
            <a:fillRect/>
          </a:stretch>
        </p:blipFill>
        <p:spPr>
          <a:xfrm>
            <a:off x="-1" y="373224"/>
            <a:ext cx="8264401" cy="5551715"/>
          </a:xfrm>
          <a:prstGeom prst="rect">
            <a:avLst/>
          </a:prstGeom>
        </p:spPr>
      </p:pic>
    </p:spTree>
    <p:extLst>
      <p:ext uri="{BB962C8B-B14F-4D97-AF65-F5344CB8AC3E}">
        <p14:creationId xmlns:p14="http://schemas.microsoft.com/office/powerpoint/2010/main" val="83316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Contamination</a:t>
            </a:r>
          </a:p>
        </p:txBody>
      </p:sp>
      <p:pic>
        <p:nvPicPr>
          <p:cNvPr id="5"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89563" y="5438994"/>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5CBC33A-90F0-4B9C-8A18-2C41CFB5A131}"/>
              </a:ext>
            </a:extLst>
          </p:cNvPr>
          <p:cNvSpPr txBox="1"/>
          <p:nvPr/>
        </p:nvSpPr>
        <p:spPr>
          <a:xfrm>
            <a:off x="626533" y="1913468"/>
            <a:ext cx="11023600" cy="3847207"/>
          </a:xfrm>
          <a:prstGeom prst="rect">
            <a:avLst/>
          </a:prstGeom>
          <a:noFill/>
        </p:spPr>
        <p:txBody>
          <a:bodyPr wrap="square" rtlCol="0">
            <a:spAutoFit/>
          </a:bodyPr>
          <a:lstStyle/>
          <a:p>
            <a:pPr>
              <a:spcAft>
                <a:spcPts val="1200"/>
              </a:spcAft>
              <a:buFont typeface="Arial" panose="020B0604020202020204" pitchFamily="34" charset="0"/>
              <a:buChar char="•"/>
            </a:pPr>
            <a:r>
              <a:rPr lang="en-US" sz="2800" dirty="0"/>
              <a:t> </a:t>
            </a:r>
            <a:r>
              <a:rPr lang="en-US" sz="2800" b="1" dirty="0"/>
              <a:t>Massive</a:t>
            </a:r>
            <a:r>
              <a:rPr lang="en-US" sz="2800" dirty="0"/>
              <a:t> antipersonnel mine contamination (&gt;100 km</a:t>
            </a:r>
            <a:r>
              <a:rPr lang="en-US" sz="2800" baseline="30000" dirty="0"/>
              <a:t>2 </a:t>
            </a:r>
            <a:r>
              <a:rPr lang="en-US" sz="2800" dirty="0"/>
              <a:t>per country) is believed to exist in Afghanistan, Angola, Azerbaijan, Bosnia and Herzegovina, Cambodia, Chad, Croatia, Iraq, Thailand, Turkey, Yemen and Western Sahara.</a:t>
            </a:r>
          </a:p>
          <a:p>
            <a:pPr>
              <a:spcAft>
                <a:spcPts val="1200"/>
              </a:spcAft>
              <a:buFont typeface="Arial" panose="020B0604020202020204" pitchFamily="34" charset="0"/>
              <a:buChar char="•"/>
            </a:pPr>
            <a:r>
              <a:rPr lang="en-US" sz="2800" dirty="0"/>
              <a:t>There was new contamination in 2017 and/or 2018 in States Parties: Afghanistan, Colombia, Iraq, Nigeria, and Yemen; and in states not party: India, Myanmar, Pakistan, Syria, and Thailand. </a:t>
            </a:r>
          </a:p>
          <a:p>
            <a:pPr>
              <a:spcAft>
                <a:spcPts val="1200"/>
              </a:spcAft>
              <a:buFont typeface="Arial" panose="020B0604020202020204" pitchFamily="34" charset="0"/>
              <a:buChar char="•"/>
            </a:pPr>
            <a:endParaRPr lang="en-US" sz="2800" dirty="0"/>
          </a:p>
        </p:txBody>
      </p:sp>
      <p:pic>
        <p:nvPicPr>
          <p:cNvPr id="8" name="Picture 7">
            <a:extLst>
              <a:ext uri="{FF2B5EF4-FFF2-40B4-BE49-F238E27FC236}">
                <a16:creationId xmlns:a16="http://schemas.microsoft.com/office/drawing/2014/main" id="{F7B35366-0A81-41E5-8D5D-5ADD1413F95A}"/>
              </a:ext>
            </a:extLst>
          </p:cNvPr>
          <p:cNvPicPr>
            <a:picLocks noChangeAspect="1"/>
          </p:cNvPicPr>
          <p:nvPr/>
        </p:nvPicPr>
        <p:blipFill>
          <a:blip r:embed="rId4"/>
          <a:stretch>
            <a:fillRect/>
          </a:stretch>
        </p:blipFill>
        <p:spPr>
          <a:xfrm>
            <a:off x="10706890" y="6104708"/>
            <a:ext cx="1293521" cy="669859"/>
          </a:xfrm>
          <a:prstGeom prst="rect">
            <a:avLst/>
          </a:prstGeom>
        </p:spPr>
      </p:pic>
    </p:spTree>
    <p:extLst>
      <p:ext uri="{BB962C8B-B14F-4D97-AF65-F5344CB8AC3E}">
        <p14:creationId xmlns:p14="http://schemas.microsoft.com/office/powerpoint/2010/main" val="140786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88642"/>
            <a:ext cx="10058400" cy="848718"/>
          </a:xfrm>
        </p:spPr>
        <p:txBody>
          <a:bodyPr/>
          <a:lstStyle/>
          <a:p>
            <a:pPr algn="ctr"/>
            <a:r>
              <a:rPr lang="en-US" dirty="0"/>
              <a:t>Clearance</a:t>
            </a:r>
          </a:p>
        </p:txBody>
      </p:sp>
      <p:pic>
        <p:nvPicPr>
          <p:cNvPr id="6"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89563" y="5438994"/>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6ED374E7-6DD1-4DEB-AE00-30A477B04047}"/>
              </a:ext>
            </a:extLst>
          </p:cNvPr>
          <p:cNvSpPr txBox="1"/>
          <p:nvPr/>
        </p:nvSpPr>
        <p:spPr>
          <a:xfrm>
            <a:off x="6525208" y="1900968"/>
            <a:ext cx="5413117" cy="3416320"/>
          </a:xfrm>
          <a:prstGeom prst="rect">
            <a:avLst/>
          </a:prstGeom>
          <a:noFill/>
        </p:spPr>
        <p:txBody>
          <a:bodyPr wrap="square" rtlCol="0">
            <a:spAutoFit/>
          </a:bodyPr>
          <a:lstStyle/>
          <a:p>
            <a:pPr>
              <a:spcAft>
                <a:spcPts val="1200"/>
              </a:spcAft>
              <a:buFont typeface="Arial" panose="020B0604020202020204" pitchFamily="34" charset="0"/>
              <a:buChar char="•"/>
            </a:pPr>
            <a:r>
              <a:rPr lang="en-US" sz="2800" dirty="0"/>
              <a:t> </a:t>
            </a:r>
            <a:r>
              <a:rPr lang="en-US" sz="2800" b="1" dirty="0"/>
              <a:t>Mauritania</a:t>
            </a:r>
            <a:r>
              <a:rPr lang="en-US" sz="2800" dirty="0"/>
              <a:t> completed clearance in 2017.</a:t>
            </a:r>
          </a:p>
          <a:p>
            <a:pPr>
              <a:spcAft>
                <a:spcPts val="1200"/>
              </a:spcAft>
              <a:buFont typeface="Arial" panose="020B0604020202020204" pitchFamily="34" charset="0"/>
              <a:buChar char="•"/>
            </a:pPr>
            <a:r>
              <a:rPr lang="en-US" sz="2800" dirty="0"/>
              <a:t> About 128 km</a:t>
            </a:r>
            <a:r>
              <a:rPr lang="en-US" sz="2800" baseline="30000" dirty="0"/>
              <a:t>2</a:t>
            </a:r>
            <a:r>
              <a:rPr lang="en-US" sz="2800" dirty="0"/>
              <a:t> reported cleared, 168,000 antipersonnel mines were destroyed in 2017. </a:t>
            </a:r>
          </a:p>
          <a:p>
            <a:pPr>
              <a:spcAft>
                <a:spcPts val="1200"/>
              </a:spcAft>
              <a:buFont typeface="Arial" panose="020B0604020202020204" pitchFamily="34" charset="0"/>
              <a:buChar char="•"/>
            </a:pPr>
            <a:r>
              <a:rPr lang="en-US" sz="2800" dirty="0"/>
              <a:t> Only 4 State Parties are on track to meet their clearance deadlines.</a:t>
            </a:r>
          </a:p>
        </p:txBody>
      </p:sp>
      <p:sp>
        <p:nvSpPr>
          <p:cNvPr id="13" name="TextBox 12">
            <a:extLst>
              <a:ext uri="{FF2B5EF4-FFF2-40B4-BE49-F238E27FC236}">
                <a16:creationId xmlns:a16="http://schemas.microsoft.com/office/drawing/2014/main" id="{A764F803-27C7-446A-A3BF-89B22C9B2A4F}"/>
              </a:ext>
            </a:extLst>
          </p:cNvPr>
          <p:cNvSpPr txBox="1"/>
          <p:nvPr/>
        </p:nvSpPr>
        <p:spPr>
          <a:xfrm>
            <a:off x="626536" y="5344937"/>
            <a:ext cx="11175997" cy="523220"/>
          </a:xfrm>
          <a:prstGeom prst="rect">
            <a:avLst/>
          </a:prstGeom>
          <a:noFill/>
        </p:spPr>
        <p:txBody>
          <a:bodyPr wrap="square" rtlCol="0">
            <a:spAutoFit/>
          </a:bodyPr>
          <a:lstStyle/>
          <a:p>
            <a:pPr>
              <a:spcAft>
                <a:spcPts val="1200"/>
              </a:spcAft>
              <a:buFont typeface="Arial" panose="020B0604020202020204" pitchFamily="34" charset="0"/>
              <a:buChar char="•"/>
            </a:pPr>
            <a:r>
              <a:rPr lang="en-US" sz="2800" dirty="0"/>
              <a:t> Limited demining occurred along the DMZ in October 2018</a:t>
            </a:r>
          </a:p>
        </p:txBody>
      </p:sp>
      <p:pic>
        <p:nvPicPr>
          <p:cNvPr id="10" name="Picture 9">
            <a:extLst>
              <a:ext uri="{FF2B5EF4-FFF2-40B4-BE49-F238E27FC236}">
                <a16:creationId xmlns:a16="http://schemas.microsoft.com/office/drawing/2014/main" id="{B5CD976B-C784-4A13-87C8-2D2881E917A1}"/>
              </a:ext>
            </a:extLst>
          </p:cNvPr>
          <p:cNvPicPr>
            <a:picLocks noChangeAspect="1"/>
          </p:cNvPicPr>
          <p:nvPr/>
        </p:nvPicPr>
        <p:blipFill>
          <a:blip r:embed="rId4"/>
          <a:stretch>
            <a:fillRect/>
          </a:stretch>
        </p:blipFill>
        <p:spPr>
          <a:xfrm>
            <a:off x="10706890" y="6104708"/>
            <a:ext cx="1293521" cy="669859"/>
          </a:xfrm>
          <a:prstGeom prst="rect">
            <a:avLst/>
          </a:prstGeom>
        </p:spPr>
      </p:pic>
      <p:pic>
        <p:nvPicPr>
          <p:cNvPr id="3" name="Picture 2">
            <a:extLst>
              <a:ext uri="{FF2B5EF4-FFF2-40B4-BE49-F238E27FC236}">
                <a16:creationId xmlns:a16="http://schemas.microsoft.com/office/drawing/2014/main" id="{F21C19FB-5417-4A6B-BA3D-5916BAB78124}"/>
              </a:ext>
            </a:extLst>
          </p:cNvPr>
          <p:cNvPicPr>
            <a:picLocks noChangeAspect="1"/>
          </p:cNvPicPr>
          <p:nvPr/>
        </p:nvPicPr>
        <p:blipFill>
          <a:blip r:embed="rId5"/>
          <a:stretch>
            <a:fillRect/>
          </a:stretch>
        </p:blipFill>
        <p:spPr>
          <a:xfrm>
            <a:off x="253675" y="1910967"/>
            <a:ext cx="6091140" cy="3406321"/>
          </a:xfrm>
          <a:prstGeom prst="rect">
            <a:avLst/>
          </a:prstGeom>
        </p:spPr>
      </p:pic>
    </p:spTree>
    <p:extLst>
      <p:ext uri="{BB962C8B-B14F-4D97-AF65-F5344CB8AC3E}">
        <p14:creationId xmlns:p14="http://schemas.microsoft.com/office/powerpoint/2010/main" val="117402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5030</TotalTime>
  <Words>2479</Words>
  <Application>Microsoft Office PowerPoint</Application>
  <PresentationFormat>Widescreen</PresentationFormat>
  <Paragraphs>189</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MS PGothic</vt:lpstr>
      <vt:lpstr>Arial</vt:lpstr>
      <vt:lpstr>Calibri</vt:lpstr>
      <vt:lpstr>DIN-RegularAlternate</vt:lpstr>
      <vt:lpstr>Times New Roman</vt:lpstr>
      <vt:lpstr>Tw Cen MT</vt:lpstr>
      <vt:lpstr>Tw Cen MT Condensed</vt:lpstr>
      <vt:lpstr>Wingdings 3</vt:lpstr>
      <vt:lpstr>Integral</vt:lpstr>
      <vt:lpstr>PowerPoint Presentation</vt:lpstr>
      <vt:lpstr>Main Sections of the Report</vt:lpstr>
      <vt:lpstr>Landmine Monitor 2018 - overview</vt:lpstr>
      <vt:lpstr>PowerPoint Presentation</vt:lpstr>
      <vt:lpstr>Landmine Use</vt:lpstr>
      <vt:lpstr>Stockpile Destruction, Production, Transfer</vt:lpstr>
      <vt:lpstr>PowerPoint Presentation</vt:lpstr>
      <vt:lpstr>Contamination</vt:lpstr>
      <vt:lpstr>Clearance</vt:lpstr>
      <vt:lpstr>Casualties</vt:lpstr>
      <vt:lpstr>PowerPoint Presentation</vt:lpstr>
      <vt:lpstr>PowerPoint Presentation</vt:lpstr>
      <vt:lpstr>Victim Assistance </vt:lpstr>
      <vt:lpstr>Support for Mine Action: overview</vt:lpstr>
      <vt:lpstr>PowerPoint Presentation</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 Kosmyna</dc:creator>
  <cp:lastModifiedBy>Jeff Abramson</cp:lastModifiedBy>
  <cp:revision>116</cp:revision>
  <cp:lastPrinted>2017-12-08T13:22:31Z</cp:lastPrinted>
  <dcterms:created xsi:type="dcterms:W3CDTF">2017-11-30T16:47:28Z</dcterms:created>
  <dcterms:modified xsi:type="dcterms:W3CDTF">2018-11-17T18:16:18Z</dcterms:modified>
</cp:coreProperties>
</file>