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75" r:id="rId3"/>
    <p:sldId id="456" r:id="rId4"/>
    <p:sldId id="464" r:id="rId5"/>
    <p:sldId id="472" r:id="rId6"/>
    <p:sldId id="465" r:id="rId7"/>
    <p:sldId id="471" r:id="rId8"/>
    <p:sldId id="474" r:id="rId9"/>
    <p:sldId id="473" r:id="rId10"/>
    <p:sldId id="466" r:id="rId11"/>
    <p:sldId id="470" r:id="rId12"/>
    <p:sldId id="4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F74"/>
    <a:srgbClr val="A56056"/>
    <a:srgbClr val="C79E64"/>
    <a:srgbClr val="28347E"/>
    <a:srgbClr val="F7F7F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/>
    <p:restoredTop sz="96291"/>
  </p:normalViewPr>
  <p:slideViewPr>
    <p:cSldViewPr snapToGrid="0" snapToObjects="1">
      <p:cViewPr varScale="1">
        <p:scale>
          <a:sx n="59" d="100"/>
          <a:sy n="59" d="100"/>
        </p:scale>
        <p:origin x="216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3893A-81C6-CA4E-925C-6BA4B880FA4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CA600-EB34-2644-BAA8-B134AA72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4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5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2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0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8439-3F0D-5149-A245-92D36D968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E3F9A-AA4E-4A49-85E6-9FC18BA93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428E-4DAA-134B-90D8-B36E52AE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4CF8-C75E-2F40-961E-464EFFC4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018F7-84A5-954E-8BDE-AE515BC9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F7CE-BF13-E041-ADB7-7418E327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A47EA-2EF6-8E49-A798-EB9605B94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ABAA-224A-4747-AD18-0EF51B18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2237-9CEE-4443-BAED-1C86DA50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3534-290F-6547-A5BD-E2AF4E00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E6D1E-E7DF-1046-B2FF-03ABD2431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55EBD-9890-D841-93B5-4B50E1811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5BC6-5DB4-9B45-84DC-6543DCC7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00927-86B7-4446-8529-B35F7BD9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F0A74-C5D5-4442-A0DB-92D9ED3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EFT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44355" y="1825625"/>
            <a:ext cx="548520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 marL="457200" indent="-228600">
              <a:buClr>
                <a:schemeClr val="accent1"/>
              </a:buClr>
              <a:buFont typeface="Helvetica" charset="0"/>
              <a:buChar char="−"/>
              <a:defRPr sz="1800"/>
            </a:lvl2pPr>
            <a:lvl3pPr marL="685800" indent="-228600">
              <a:buClr>
                <a:schemeClr val="accent1"/>
              </a:buClr>
              <a:buFont typeface="Helvetica" charset="0"/>
              <a:buChar char="−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44355" y="331574"/>
            <a:ext cx="5485045" cy="5067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44355" y="838301"/>
            <a:ext cx="5469350" cy="48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52452-43D7-6244-BC10-34D8F1812AD0}"/>
              </a:ext>
            </a:extLst>
          </p:cNvPr>
          <p:cNvSpPr txBox="1"/>
          <p:nvPr userDrawn="1"/>
        </p:nvSpPr>
        <p:spPr>
          <a:xfrm>
            <a:off x="839416" y="6176963"/>
            <a:ext cx="2808312" cy="492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DA11D-38D0-4F4A-9002-F904A3C86985}"/>
              </a:ext>
            </a:extLst>
          </p:cNvPr>
          <p:cNvSpPr txBox="1"/>
          <p:nvPr userDrawn="1"/>
        </p:nvSpPr>
        <p:spPr>
          <a:xfrm>
            <a:off x="10488488" y="6176963"/>
            <a:ext cx="1584176" cy="492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-2" y="0"/>
            <a:ext cx="67056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861" y="5562600"/>
            <a:ext cx="7513046" cy="984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speakers name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4" y="4365625"/>
            <a:ext cx="7512783" cy="1027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300" b="1"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4861" y="2827868"/>
            <a:ext cx="7513047" cy="1422586"/>
          </a:xfrm>
        </p:spPr>
        <p:txBody>
          <a:bodyPr/>
          <a:lstStyle>
            <a:lvl1pPr>
              <a:defRPr sz="5000" b="0"/>
            </a:lvl1pPr>
          </a:lstStyle>
          <a:p>
            <a:r>
              <a:rPr lang="en-US" dirty="0"/>
              <a:t>Click to edit title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210800" y="5867400"/>
            <a:ext cx="1676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44216E-3CB0-8342-8B56-6A35E316E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220321"/>
            <a:ext cx="1469439" cy="11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5C5F-49EF-554D-8AC5-ED6FF51E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3283-0463-7140-9B4C-7B3A0D2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A2F0-362F-6C41-971A-F0DDA8A7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3619-3059-3646-BCD7-C8FB5B7A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692C4-BF4A-B547-B7FB-83202BCC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0804-D55E-7346-B7CD-C7769F2F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6FA69-2911-A14B-AAF3-2B5B78EE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20E96-425B-8E4B-8F69-F63C1B1E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140F7-9C2E-1E4C-A347-05ADDD18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B99B5-BBCD-3F4B-ABB2-D26CEA65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4F20-6E1A-AE40-BA3D-9FB3071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8563-2EBC-DC49-83CC-9A5A4824D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169E0-2EDB-0345-8D64-03C1FA045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047F0-0D87-3E4E-ADE1-14138D0E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B421C-897E-284A-9C09-B0F25C41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47078-C5E9-1C45-9818-C220DFBA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B076-9884-B140-93DD-D61215B7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4938-5EF9-2C4B-BE2D-C042C3C8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98638-FF40-F74B-8ACE-EB6CBC2D3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0CD1E-1701-0E4E-A7EE-6101A61E9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DB2BB-6263-2546-BCAC-AA6701D04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8B37C-926A-B44D-84BE-F0FB8B25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C4BD1-8010-F048-A91D-38D3A3D0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6B451-1D24-7E4B-A0CC-75FF19FF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CE2-0A29-344E-BB00-5E0BBDF1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2DEFC-0D1C-3645-BFC7-A794B821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DDDD5-E3BE-5548-96A8-5F1ACB32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2F5D8-6583-4A40-AD56-7AAD461C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924BC-090A-494E-8A94-10BF07A4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B9D94-127A-9A4A-9698-9435DFB9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B0D40-B927-6C46-8B5F-324A7874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07C4-6A68-BC4E-B2AB-060FDA43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7EF36-F123-0140-B2C3-5E3111864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E2AC4-3CE9-9E45-A681-11266D6EC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BAC64-3501-BB4B-9B69-F5046401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1ACC6-05CC-F44B-8920-5A5771AD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F6BA4-50A4-3A40-90BE-6FFC85EC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C0AC-7EE8-974E-8A77-3E40068F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2D800-0038-104D-ADF6-95E415AC3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435FD-9454-0846-8547-F494F41CE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F4964-C773-FE49-BD56-FAF0239C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5CF6A-F93C-8347-8648-2FF01666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70DDE-97E5-C84C-9EB1-E2AEF97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D86AC-5250-6742-9579-A41F000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FA6A9-AEEE-994F-851C-A491BD782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D5FC-BB7F-1D49-84A3-8898AE68B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65A0-DEBE-414D-90A2-2706C9C1668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5A7A0-8F81-F04B-B5F4-0273D31DA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9711-0255-5346-A4B2-BF3CBAE25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monitor.org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mailto:monitor2@icblcm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F0EA4A1-EF76-E64B-949A-98025BCACFE6}"/>
              </a:ext>
            </a:extLst>
          </p:cNvPr>
          <p:cNvSpPr txBox="1"/>
          <p:nvPr/>
        </p:nvSpPr>
        <p:spPr>
          <a:xfrm>
            <a:off x="5423067" y="1891661"/>
            <a:ext cx="6480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6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Launch</a:t>
            </a:r>
          </a:p>
          <a:p>
            <a:pPr algn="ctr"/>
            <a:r>
              <a:rPr lang="en-US" sz="1400" dirty="0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</a:t>
            </a:r>
          </a:p>
          <a:p>
            <a:pPr algn="ctr"/>
            <a:r>
              <a:rPr lang="en-US" sz="44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  <a:p>
            <a:pPr algn="ctr"/>
            <a:endParaRPr lang="en-US" sz="2400" dirty="0">
              <a:solidFill>
                <a:srgbClr val="4A5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12 November </a:t>
            </a:r>
          </a:p>
          <a:p>
            <a:pPr algn="ctr"/>
            <a:r>
              <a:rPr lang="en-US" sz="28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CET</a:t>
            </a:r>
            <a:endParaRPr lang="en-US" sz="2400" dirty="0">
              <a:solidFill>
                <a:srgbClr val="4A5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EEA94-3E82-3F43-8107-8024D9BFB1FF}"/>
              </a:ext>
            </a:extLst>
          </p:cNvPr>
          <p:cNvSpPr txBox="1"/>
          <p:nvPr/>
        </p:nvSpPr>
        <p:spPr>
          <a:xfrm>
            <a:off x="9077534" y="5581054"/>
            <a:ext cx="2693521" cy="953692"/>
          </a:xfrm>
          <a:prstGeom prst="rect">
            <a:avLst/>
          </a:prstGeom>
          <a:solidFill>
            <a:schemeClr val="bg1"/>
          </a:solidFill>
          <a:ln>
            <a:solidFill>
              <a:srgbClr val="A5605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MonitorLogoFinal_RGB-Transparent.png">
            <a:extLst>
              <a:ext uri="{FF2B5EF4-FFF2-40B4-BE49-F238E27FC236}">
                <a16:creationId xmlns:a16="http://schemas.microsoft.com/office/drawing/2014/main" id="{09191646-D429-CA45-B7A6-FBB80BA3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40" y="5731491"/>
            <a:ext cx="2465307" cy="64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6D9D32-F30E-1640-B9C4-C91471A247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92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"/>
          <a:stretch/>
        </p:blipFill>
        <p:spPr>
          <a:xfrm>
            <a:off x="7010400" y="3048"/>
            <a:ext cx="5181600" cy="685495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9" y="1671682"/>
            <a:ext cx="5485209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 related restrictions prevented survivors to access services in a number of affected countries.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States Parties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significant numbers of mine victims.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States Parties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</a:t>
            </a:r>
            <a:r>
              <a:rPr lang="fr-CH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assistance relevant plans in place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Survivors participated in 18 of the coordinating processes in 21 States Parties.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gaps in access to employment, training, and other income-generation support activities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749604" cy="506728"/>
          </a:xfrm>
        </p:spPr>
        <p:txBody>
          <a:bodyPr>
            <a:noAutofit/>
          </a:bodyPr>
          <a:lstStyle/>
          <a:p>
            <a:r>
              <a:rPr lang="en-US" sz="3000" b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Assistance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1545377" y="6070261"/>
            <a:ext cx="3758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survivor in his garden in South Sudan</a:t>
            </a:r>
          </a:p>
          <a:p>
            <a:pPr algn="r"/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Dieter </a:t>
            </a:r>
            <a:r>
              <a:rPr lang="en-IE" sz="1000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Telemans</a:t>
            </a:r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/HI,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E31F50-DDE9-B145-B7E1-F8119CE53978}"/>
              </a:ext>
            </a:extLst>
          </p:cNvPr>
          <p:cNvSpPr/>
          <p:nvPr/>
        </p:nvSpPr>
        <p:spPr>
          <a:xfrm rot="5400000">
            <a:off x="5538923" y="6096855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975622" y="1532236"/>
            <a:ext cx="6097042" cy="45970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US$650.7 million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in 2019 – decrease of $48.8 million (7%) from 2018.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 donors contributed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$561.3 million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international support – decrease of $81.3 million (13%) from 2018.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 5 mine action donors—US, EU, UK, Norway, Germany—contributed over $406 million (72%);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states—Iraq, Afghanistan, Syria, Lao PDR, and Colombia—received $276.5 million (49%).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affected states provided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$89.4 million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national support– increase of $32.5 million from 2017 (57%).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0" y="364742"/>
            <a:ext cx="5485045" cy="50672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1695" y="855695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Mine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FA14A-6138-3143-A8DF-E88326FAA1D8}"/>
              </a:ext>
            </a:extLst>
          </p:cNvPr>
          <p:cNvSpPr txBox="1"/>
          <p:nvPr/>
        </p:nvSpPr>
        <p:spPr>
          <a:xfrm>
            <a:off x="10488488" y="6093296"/>
            <a:ext cx="1340911" cy="492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C30E34-0422-D949-B203-3E19C1B53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1484"/>
            <a:ext cx="5984147" cy="45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6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7"/>
          <a:stretch/>
        </p:blipFill>
        <p:spPr>
          <a:xfrm>
            <a:off x="6998545" y="4590"/>
            <a:ext cx="5193455" cy="685341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1345" y="3239837"/>
            <a:ext cx="5881018" cy="2556713"/>
          </a:xfrm>
        </p:spPr>
        <p:txBody>
          <a:bodyPr>
            <a:noAutofit/>
          </a:bodyPr>
          <a:lstStyle/>
          <a:p>
            <a:r>
              <a:rPr lang="en-IE" sz="2000" dirty="0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Launch</a:t>
            </a:r>
          </a:p>
          <a:p>
            <a:r>
              <a:rPr lang="en-IE" sz="2000" dirty="0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</a:t>
            </a:r>
          </a:p>
          <a:p>
            <a:r>
              <a:rPr lang="en-US" sz="16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www.the-monitor.org</a:t>
            </a:r>
            <a:r>
              <a:rPr lang="en-US" sz="16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@</a:t>
            </a:r>
            <a:r>
              <a:rPr lang="en-US" sz="1600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MineMonitor</a:t>
            </a:r>
            <a:endParaRPr lang="en-US" sz="1600" dirty="0">
              <a:solidFill>
                <a:srgbClr val="4A5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A56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monitor2@icblcmc.org</a:t>
            </a:r>
            <a:r>
              <a:rPr lang="en-US" sz="16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rgbClr val="A56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345" y="1514698"/>
            <a:ext cx="5193455" cy="14225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D93FA-A90C-ED43-A145-C0067255B01B}"/>
              </a:ext>
            </a:extLst>
          </p:cNvPr>
          <p:cNvSpPr/>
          <p:nvPr/>
        </p:nvSpPr>
        <p:spPr>
          <a:xfrm>
            <a:off x="191345" y="44625"/>
            <a:ext cx="1705188" cy="1377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19" descr="MonitorLogoFinal_RGB-Transparent.png">
            <a:extLst>
              <a:ext uri="{FF2B5EF4-FFF2-40B4-BE49-F238E27FC236}">
                <a16:creationId xmlns:a16="http://schemas.microsoft.com/office/drawing/2014/main" id="{B75FFBEB-8692-E846-8A86-C5157E82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5" y="342242"/>
            <a:ext cx="2130738" cy="55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8CE0F41D-C39E-C041-BCB8-A717201113AC}"/>
              </a:ext>
            </a:extLst>
          </p:cNvPr>
          <p:cNvSpPr/>
          <p:nvPr/>
        </p:nvSpPr>
        <p:spPr>
          <a:xfrm rot="5400000">
            <a:off x="5538923" y="6096855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B6325050-77C7-8047-A817-2C494A35621E}"/>
              </a:ext>
            </a:extLst>
          </p:cNvPr>
          <p:cNvSpPr txBox="1"/>
          <p:nvPr/>
        </p:nvSpPr>
        <p:spPr>
          <a:xfrm>
            <a:off x="1127051" y="6115841"/>
            <a:ext cx="42577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survivor  receiving recovery and rehabilitation support from the Colombian Campaign to Ban Landmines.</a:t>
            </a:r>
          </a:p>
          <a:p>
            <a:pPr algn="r"/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CCCM, 2019</a:t>
            </a:r>
          </a:p>
        </p:txBody>
      </p:sp>
    </p:spTree>
    <p:extLst>
      <p:ext uri="{BB962C8B-B14F-4D97-AF65-F5344CB8AC3E}">
        <p14:creationId xmlns:p14="http://schemas.microsoft.com/office/powerpoint/2010/main" val="112705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-2"/>
            <a:ext cx="5181987" cy="687120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9" y="1661698"/>
            <a:ext cx="6416708" cy="42914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</a:t>
            </a:r>
            <a:b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Renata Dwan</a:t>
            </a: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UNIDIR Director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Policy</a:t>
            </a:r>
            <a:b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Goose</a:t>
            </a: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Arms Division Director, HRW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(casualties and victim assistance)</a:t>
            </a:r>
            <a:b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 </a:t>
            </a:r>
            <a:r>
              <a:rPr lang="en-US" b="1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</a:t>
            </a: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Editor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(contamination, clearance, risk education)   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Bottomley</a:t>
            </a: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Editor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b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Marion Loddo</a:t>
            </a:r>
            <a:r>
              <a:rPr lang="en-US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Monitor Editorial Manager</a:t>
            </a:r>
          </a:p>
          <a:p>
            <a:endParaRPr lang="en-US" dirty="0">
              <a:solidFill>
                <a:srgbClr val="C79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749604" cy="506728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Launch</a:t>
            </a:r>
          </a:p>
          <a:p>
            <a:endParaRPr lang="en-US" dirty="0">
              <a:solidFill>
                <a:srgbClr val="A56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1545377" y="6144001"/>
            <a:ext cx="3758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Deminers head to work in Tal Afar, Iraq</a:t>
            </a:r>
            <a:b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Sean Sutton/MAG,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E31F50-DDE9-B145-B7E1-F8119CE53978}"/>
              </a:ext>
            </a:extLst>
          </p:cNvPr>
          <p:cNvSpPr/>
          <p:nvPr/>
        </p:nvSpPr>
        <p:spPr>
          <a:xfrm rot="5400000">
            <a:off x="5538923" y="6096855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8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11125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7603" y="6220908"/>
            <a:ext cx="388175" cy="365125"/>
          </a:xfrm>
        </p:spPr>
        <p:txBody>
          <a:bodyPr/>
          <a:lstStyle/>
          <a:p>
            <a:fld id="{0694F836-7789-5C48-BAE2-DB4A8C54B85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975621" y="1946134"/>
            <a:ext cx="5853943" cy="29657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 States Parties to the Mine Ban Treaty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the Marshall Islands is the last signatory yet to ratify.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new landmine policy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reversed previous directive banning production and limiting use of antipersonnel mines.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IE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non-state armed groups (NSAGs)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have committed to halt using antipersonnel mines since 1997.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5621" y="259565"/>
            <a:ext cx="5485045" cy="50672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75621" y="858006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&amp; Universalization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5994608" y="6201176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6661164" y="6165304"/>
            <a:ext cx="3758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Chair in Geneva, symbol of the campaign against landmines.</a:t>
            </a:r>
          </a:p>
          <a:p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HI, 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200" y="0"/>
            <a:ext cx="52128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8" y="1681104"/>
            <a:ext cx="6600377" cy="34957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mid-2019–October 2020,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new use by the government forces of Myanmar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(state not party).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NSAGs use in at least six countries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Afghanistan, Colombia, India, Libya, Myanmar, and  Pakistan.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yet,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unconfirmed allegations of new mine use by NSAGs in a dozen countries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Burkina Faso,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Cameroon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Chad,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Mali, Niger, Nigeria, the Philippines,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Somalia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Yemen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485045" cy="50672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1664852" y="6120811"/>
            <a:ext cx="45700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Handmade marking sign to inform the community of the presence of landmines in Colombia.</a:t>
            </a:r>
          </a:p>
          <a:p>
            <a:pPr algn="r"/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Luis Ayala/CCCM,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E31F50-DDE9-B145-B7E1-F8119CE53978}"/>
              </a:ext>
            </a:extLst>
          </p:cNvPr>
          <p:cNvSpPr/>
          <p:nvPr/>
        </p:nvSpPr>
        <p:spPr>
          <a:xfrm rot="5400000">
            <a:off x="6389695" y="6139177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5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128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7603" y="6220908"/>
            <a:ext cx="388175" cy="365125"/>
          </a:xfrm>
        </p:spPr>
        <p:txBody>
          <a:bodyPr/>
          <a:lstStyle/>
          <a:p>
            <a:fld id="{0694F836-7789-5C48-BAE2-DB4A8C54B8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975621" y="1322489"/>
            <a:ext cx="5853943" cy="46987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States Parties have destroyed more than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million stockpiled antipersonnel mines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incl. 260,000+ in 2019.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1999, all states stockpiled about 160 million antipersonnel mines. Today, global total could be approx. 45 million.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Monitor lists 12 states as landmine producers: China, Cuba,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North Korea,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Russia, Singapore, South Korea, the US, and Vietnam.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                  [In </a:t>
            </a:r>
            <a:r>
              <a:rPr lang="fr-CH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NSAGs produced improvised landmines in: Afghanistan, Colombia, Myanmar, Nigeria, Pakistan, Tunisia, and Yemen.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5621" y="259565"/>
            <a:ext cx="5485045" cy="506728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75621" y="858006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Stockpiles and Production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5619390" y="6209557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6271698" y="6125815"/>
            <a:ext cx="41966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 deminer searches a mine-contaminated agricultural field in Ukraine.</a:t>
            </a:r>
          </a:p>
          <a:p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Oleksandr </a:t>
            </a:r>
            <a:r>
              <a:rPr lang="en-IE" sz="1000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Batushnvak</a:t>
            </a:r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/DDG,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0458" y="-38372"/>
            <a:ext cx="5228496" cy="693474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330605" y="1668361"/>
            <a:ext cx="6742059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2019, the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year in a row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exceptionally high numbers of recorded casualties.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Civilians represented 80%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all mine/ERW casualties where their status was known.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IE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hildren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accounted for 43%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all civilian casualties where the age was known.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and boys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represented 85% of all casualties for which the sex was known.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recorded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5,554 mine/ERW casualties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2019: 2,170 killed; 3,357 injured; 27 casualties unknown.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I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Improvised mines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caused most casualties with at least 2,994 recorded.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0605" y="363918"/>
            <a:ext cx="5485045" cy="506728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30605" y="886297"/>
            <a:ext cx="5469350" cy="484188"/>
          </a:xfrm>
        </p:spPr>
        <p:txBody>
          <a:bodyPr/>
          <a:lstStyle/>
          <a:p>
            <a:r>
              <a:rPr lang="en-US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5349592" y="6199850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FA14A-6138-3143-A8DF-E88326FAA1D8}"/>
              </a:ext>
            </a:extLst>
          </p:cNvPr>
          <p:cNvSpPr txBox="1"/>
          <p:nvPr/>
        </p:nvSpPr>
        <p:spPr>
          <a:xfrm>
            <a:off x="10488488" y="6093296"/>
            <a:ext cx="1340911" cy="492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5883032" y="6148399"/>
            <a:ext cx="4187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10-year old boy riding his bicycle past a suspected minefield where he </a:t>
            </a:r>
            <a:r>
              <a:rPr lang="en-IE" sz="120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libes</a:t>
            </a:r>
            <a:r>
              <a:rPr lang="en-IE" sz="120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Cambodia.</a:t>
            </a:r>
          </a:p>
          <a:p>
            <a:r>
              <a:rPr lang="en-IE" sz="100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Sean Sutton/MAG, 2019</a:t>
            </a:r>
          </a:p>
          <a:p>
            <a:endParaRPr lang="en-IE" sz="1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6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-2"/>
            <a:ext cx="5181987" cy="687120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9" y="1389059"/>
            <a:ext cx="5749604" cy="456407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states and areas contaminated by mines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33 States Parties, 22 states not party, 5 areas.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b="1" dirty="0">
              <a:solidFill>
                <a:srgbClr val="4A5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fr-CH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State Parties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clarify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contamination and</a:t>
            </a:r>
            <a:r>
              <a:rPr lang="fr-CH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State Parties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informantion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contamination by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improvised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mines.</a:t>
            </a:r>
            <a:endParaRPr lang="fr-CH" b="1" dirty="0">
              <a:solidFill>
                <a:srgbClr val="4A5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fr-CH" b="1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Mauritania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new contamination in 2019.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mine contamination (+100km</a:t>
            </a:r>
            <a:r>
              <a:rPr lang="en-US" b="1" baseline="30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believed to exist in 10 States Parties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Afghanistan, Bosnia and Herzegovina, Cambodia, Croatia, Ethiopia, Iraq, Thailand, Turkey, Ukraine, and Yemen.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749604" cy="506728"/>
          </a:xfrm>
        </p:spPr>
        <p:txBody>
          <a:bodyPr>
            <a:noAutofit/>
          </a:bodyPr>
          <a:lstStyle/>
          <a:p>
            <a:r>
              <a:rPr lang="en-US" sz="3000" b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1545377" y="6144001"/>
            <a:ext cx="3758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 team marking off a known dangerous area in Angola</a:t>
            </a:r>
            <a:br>
              <a:rPr lang="en-IE" sz="120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00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Sean Sutton/MAG,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E31F50-DDE9-B145-B7E1-F8119CE53978}"/>
              </a:ext>
            </a:extLst>
          </p:cNvPr>
          <p:cNvSpPr/>
          <p:nvPr/>
        </p:nvSpPr>
        <p:spPr>
          <a:xfrm rot="5400000">
            <a:off x="5538923" y="6096855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4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0458" y="-38372"/>
            <a:ext cx="5228496" cy="693474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330605" y="1668361"/>
            <a:ext cx="6742059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fr-CH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marks a positive </a:t>
            </a:r>
            <a:r>
              <a:rPr lang="fr-CH" b="1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</a:t>
            </a:r>
            <a:r>
              <a:rPr lang="fr-CH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for </a:t>
            </a:r>
            <a:r>
              <a:rPr lang="fr-CH" b="1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r-CH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The OAP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 distinct set of actions for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Establishment of an international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group to help guide efforts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IE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States Parties provided risk education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to affected populations in 2019.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Risk groups: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Adult men = primary risk group;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Children = key risk group (mostly from ERW);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Women and girls = key role in promoting safe </a:t>
            </a:r>
            <a:r>
              <a:rPr lang="en-IE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among their families and communities.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0605" y="363918"/>
            <a:ext cx="5485045" cy="506728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30605" y="886297"/>
            <a:ext cx="5469350" cy="484188"/>
          </a:xfrm>
        </p:spPr>
        <p:txBody>
          <a:bodyPr/>
          <a:lstStyle/>
          <a:p>
            <a:r>
              <a:rPr lang="en-US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Education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5349592" y="6199850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FA14A-6138-3143-A8DF-E88326FAA1D8}"/>
              </a:ext>
            </a:extLst>
          </p:cNvPr>
          <p:cNvSpPr txBox="1"/>
          <p:nvPr/>
        </p:nvSpPr>
        <p:spPr>
          <a:xfrm>
            <a:off x="10488488" y="6093296"/>
            <a:ext cx="1340911" cy="492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5883032" y="6148399"/>
            <a:ext cx="4187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are educated about the risk of mines and other ERW in Afghanistan.</a:t>
            </a:r>
          </a:p>
          <a:p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FSD, 2019</a:t>
            </a:r>
          </a:p>
          <a:p>
            <a:endParaRPr lang="en-I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0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6533" y="-1"/>
            <a:ext cx="5215468" cy="687075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9" y="1597942"/>
            <a:ext cx="5749604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156km² reported cleared of in 2019,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increase from estimated 146km² in 2018.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Afghanistan, Cambodia, Croatia, and Iraq have cleared more than 86% (similar to 2018).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States Parties, 1 state not party, 1 area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completed clearance of all mined areas since 1999. 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Mine clearance was suspended in many countries and areas due to COVID-19 related restrictions in 2020.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749604" cy="506728"/>
          </a:xfrm>
        </p:spPr>
        <p:txBody>
          <a:bodyPr>
            <a:noAutofit/>
          </a:bodyPr>
          <a:lstStyle/>
          <a:p>
            <a:r>
              <a:rPr lang="en-US" sz="3000" b="1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Landmine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>
                <a:solidFill>
                  <a:srgbClr val="A5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2173410" y="6158163"/>
            <a:ext cx="3758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 at work in the surroundings of Bashir, Iraq.</a:t>
            </a:r>
            <a:br>
              <a:rPr lang="en-IE" sz="12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000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HI,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E31F50-DDE9-B145-B7E1-F8119CE53978}"/>
              </a:ext>
            </a:extLst>
          </p:cNvPr>
          <p:cNvSpPr/>
          <p:nvPr/>
        </p:nvSpPr>
        <p:spPr>
          <a:xfrm rot="5400000">
            <a:off x="6114986" y="6096855"/>
            <a:ext cx="514453" cy="552426"/>
          </a:xfrm>
          <a:prstGeom prst="triangle">
            <a:avLst/>
          </a:prstGeom>
          <a:solidFill>
            <a:srgbClr val="A56056"/>
          </a:solidFill>
          <a:ln>
            <a:solidFill>
              <a:srgbClr val="A56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4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6405</TotalTime>
  <Words>1099</Words>
  <Application>Microsoft Macintosh PowerPoint</Application>
  <PresentationFormat>Grand écran</PresentationFormat>
  <Paragraphs>108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Présentation PowerPoint</vt:lpstr>
      <vt:lpstr>Landmine Monitor 2020</vt:lpstr>
      <vt:lpstr>Landmine Monitor 2020</vt:lpstr>
      <vt:lpstr>Landmine Monitor 2020</vt:lpstr>
      <vt:lpstr>Landmine Monitor 2020</vt:lpstr>
      <vt:lpstr>Landmine Monitor 2020</vt:lpstr>
      <vt:lpstr>Landmine Monitor 2020</vt:lpstr>
      <vt:lpstr>Landmine Monitor 2020</vt:lpstr>
      <vt:lpstr>Landmine Monitor 2020</vt:lpstr>
      <vt:lpstr>Landmine Monitor 2020</vt:lpstr>
      <vt:lpstr>Landmine Monitor 2020</vt:lpstr>
      <vt:lpstr>Landmine Monitor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McKenna</dc:creator>
  <cp:lastModifiedBy>ICBL CMC</cp:lastModifiedBy>
  <cp:revision>58</cp:revision>
  <dcterms:created xsi:type="dcterms:W3CDTF">2019-11-12T20:48:20Z</dcterms:created>
  <dcterms:modified xsi:type="dcterms:W3CDTF">2020-11-12T00:03:38Z</dcterms:modified>
</cp:coreProperties>
</file>