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56" r:id="rId3"/>
    <p:sldId id="464" r:id="rId4"/>
    <p:sldId id="472" r:id="rId5"/>
    <p:sldId id="477" r:id="rId6"/>
    <p:sldId id="478" r:id="rId7"/>
    <p:sldId id="471" r:id="rId8"/>
    <p:sldId id="465" r:id="rId9"/>
    <p:sldId id="474" r:id="rId10"/>
    <p:sldId id="473" r:id="rId11"/>
    <p:sldId id="476" r:id="rId12"/>
    <p:sldId id="4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51"/>
    <a:srgbClr val="587729"/>
    <a:srgbClr val="4A5F74"/>
    <a:srgbClr val="A56056"/>
    <a:srgbClr val="C79E64"/>
    <a:srgbClr val="28347E"/>
    <a:srgbClr val="F7F7F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5890"/>
  </p:normalViewPr>
  <p:slideViewPr>
    <p:cSldViewPr snapToGrid="0" snapToObjects="1">
      <p:cViewPr varScale="1">
        <p:scale>
          <a:sx n="94" d="100"/>
          <a:sy n="94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3893A-81C6-CA4E-925C-6BA4B880FA40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A600-EB34-2644-BAA8-B134AA72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5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339B-923D-284B-9EED-C41E3B3CA7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8439-3F0D-5149-A245-92D36D968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E3F9A-AA4E-4A49-85E6-9FC18BA93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428E-4DAA-134B-90D8-B36E52AE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4CF8-C75E-2F40-961E-464EFFC4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018F7-84A5-954E-8BDE-AE515BC9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F7CE-BF13-E041-ADB7-7418E327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A47EA-2EF6-8E49-A798-EB9605B94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ABAA-224A-4747-AD18-0EF51B18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2237-9CEE-4443-BAED-1C86DA50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3534-290F-6547-A5BD-E2AF4E00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E6D1E-E7DF-1046-B2FF-03ABD2431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55EBD-9890-D841-93B5-4B50E1811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5BC6-5DB4-9B45-84DC-6543DCC7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0927-86B7-4446-8529-B35F7BD9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F0A74-C5D5-4442-A0DB-92D9ED3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EFT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44355" y="1825625"/>
            <a:ext cx="548520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 marL="457200" indent="-228600">
              <a:buClr>
                <a:schemeClr val="accent1"/>
              </a:buClr>
              <a:buFont typeface="Helvetica" charset="0"/>
              <a:buChar char="−"/>
              <a:defRPr sz="1800"/>
            </a:lvl2pPr>
            <a:lvl3pPr marL="685800" indent="-228600">
              <a:buClr>
                <a:schemeClr val="accent1"/>
              </a:buClr>
              <a:buFont typeface="Helvetica" charset="0"/>
              <a:buChar char="−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44355" y="331574"/>
            <a:ext cx="5485045" cy="5067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44355" y="838301"/>
            <a:ext cx="5469350" cy="48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52452-43D7-6244-BC10-34D8F1812AD0}"/>
              </a:ext>
            </a:extLst>
          </p:cNvPr>
          <p:cNvSpPr txBox="1"/>
          <p:nvPr userDrawn="1"/>
        </p:nvSpPr>
        <p:spPr>
          <a:xfrm>
            <a:off x="839416" y="6176963"/>
            <a:ext cx="2808312" cy="492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DA11D-38D0-4F4A-9002-F904A3C86985}"/>
              </a:ext>
            </a:extLst>
          </p:cNvPr>
          <p:cNvSpPr txBox="1"/>
          <p:nvPr userDrawn="1"/>
        </p:nvSpPr>
        <p:spPr>
          <a:xfrm>
            <a:off x="10488488" y="6176963"/>
            <a:ext cx="1584176" cy="492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-2" y="0"/>
            <a:ext cx="67056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861" y="5562600"/>
            <a:ext cx="7513046" cy="984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speakers name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4" y="4365625"/>
            <a:ext cx="7512783" cy="1027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300" b="1"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4861" y="2827868"/>
            <a:ext cx="7513047" cy="1422586"/>
          </a:xfrm>
        </p:spPr>
        <p:txBody>
          <a:bodyPr/>
          <a:lstStyle>
            <a:lvl1pPr>
              <a:defRPr sz="5000" b="0"/>
            </a:lvl1pPr>
          </a:lstStyle>
          <a:p>
            <a:r>
              <a:rPr lang="en-US" dirty="0"/>
              <a:t>Click to edit title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210800" y="5867400"/>
            <a:ext cx="1676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4216E-3CB0-8342-8B56-6A35E316E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220321"/>
            <a:ext cx="1469439" cy="11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5C5F-49EF-554D-8AC5-ED6FF51E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3283-0463-7140-9B4C-7B3A0D2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A2F0-362F-6C41-971A-F0DDA8A7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3619-3059-3646-BCD7-C8FB5B7A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92C4-BF4A-B547-B7FB-83202BCC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0804-D55E-7346-B7CD-C7769F2F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6FA69-2911-A14B-AAF3-2B5B78EE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20E96-425B-8E4B-8F69-F63C1B1E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140F7-9C2E-1E4C-A347-05ADDD18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B99B5-BBCD-3F4B-ABB2-D26CEA65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4F20-6E1A-AE40-BA3D-9FB3071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8563-2EBC-DC49-83CC-9A5A4824D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169E0-2EDB-0345-8D64-03C1FA04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047F0-0D87-3E4E-ADE1-14138D0E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B421C-897E-284A-9C09-B0F25C41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47078-C5E9-1C45-9818-C220DFBA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B076-9884-B140-93DD-D61215B7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4938-5EF9-2C4B-BE2D-C042C3C8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98638-FF40-F74B-8ACE-EB6CBC2D3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0CD1E-1701-0E4E-A7EE-6101A61E9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DB2BB-6263-2546-BCAC-AA6701D04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8B37C-926A-B44D-84BE-F0FB8B25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C4BD1-8010-F048-A91D-38D3A3D0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6B451-1D24-7E4B-A0CC-75FF19FF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CE2-0A29-344E-BB00-5E0BBDF1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2DEFC-0D1C-3645-BFC7-A794B821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DDDD5-E3BE-5548-96A8-5F1ACB32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2F5D8-6583-4A40-AD56-7AAD461C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924BC-090A-494E-8A94-10BF07A4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B9D94-127A-9A4A-9698-9435DFB9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B0D40-B927-6C46-8B5F-324A7874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07C4-6A68-BC4E-B2AB-060FDA43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EF36-F123-0140-B2C3-5E3111864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E2AC4-3CE9-9E45-A681-11266D6E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BAC64-3501-BB4B-9B69-F5046401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1ACC6-05CC-F44B-8920-5A5771AD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F6BA4-50A4-3A40-90BE-6FFC85EC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C0AC-7EE8-974E-8A77-3E40068F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2D800-0038-104D-ADF6-95E415AC3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435FD-9454-0846-8547-F494F41CE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F4964-C773-FE49-BD56-FAF0239C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5CF6A-F93C-8347-8648-2FF01666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70DDE-97E5-C84C-9EB1-E2AEF97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D86AC-5250-6742-9579-A41F000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FA6A9-AEEE-994F-851C-A491BD782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D5FC-BB7F-1D49-84A3-8898AE68B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65A0-DEBE-414D-90A2-2706C9C16687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A7A0-8F81-F04B-B5F4-0273D31DA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9711-0255-5346-A4B2-BF3CBAE25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0E3A-CCD9-4349-8DE5-62B23222BA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monitor.or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mailto:monitor2@icblcm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F0EA4A1-EF76-E64B-949A-98025BCACFE6}"/>
              </a:ext>
            </a:extLst>
          </p:cNvPr>
          <p:cNvSpPr txBox="1"/>
          <p:nvPr/>
        </p:nvSpPr>
        <p:spPr>
          <a:xfrm>
            <a:off x="5290081" y="1536174"/>
            <a:ext cx="64809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6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  <a:p>
            <a:pPr algn="ctr"/>
            <a:r>
              <a:rPr lang="en-US" sz="2400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</a:t>
            </a:r>
          </a:p>
          <a:p>
            <a:pPr algn="ctr"/>
            <a:r>
              <a:rPr lang="en-US" sz="28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on:</a:t>
            </a:r>
          </a:p>
          <a:p>
            <a:pPr algn="ctr"/>
            <a:r>
              <a:rPr lang="en-US" sz="28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25 November </a:t>
            </a:r>
          </a:p>
          <a:p>
            <a:pPr algn="ctr"/>
            <a:endParaRPr lang="en-US" sz="2400" dirty="0">
              <a:solidFill>
                <a:srgbClr val="587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MonitorLogoFinal_RGB-Transparent.png">
            <a:extLst>
              <a:ext uri="{FF2B5EF4-FFF2-40B4-BE49-F238E27FC236}">
                <a16:creationId xmlns:a16="http://schemas.microsoft.com/office/drawing/2014/main" id="{09191646-D429-CA45-B7A6-FBB80BA3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40" y="5731491"/>
            <a:ext cx="2465307" cy="6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6D9D32-F30E-1640-B9C4-C91471A24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92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"/>
          <a:stretch/>
        </p:blipFill>
        <p:spPr>
          <a:xfrm>
            <a:off x="7005484" y="-1"/>
            <a:ext cx="5186516" cy="687075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9" y="1697625"/>
            <a:ext cx="5749604" cy="347550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82km² reported cleared and +96,500 submunitions destroyed in 2019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2010: </a:t>
            </a:r>
            <a:r>
              <a:rPr lang="fr-CH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States Parties </a:t>
            </a:r>
            <a:r>
              <a:rPr lang="fr-CH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fr-CH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clearance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in July 2020.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States Parties requested clearance deadline extensions: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Germany and Lao PDR (granted in 2019); and Bosnia and Herzegovina, Chile, and Lebanon (to be considered during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749604" cy="506728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2173410" y="6158163"/>
            <a:ext cx="3758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Deminer at around Podgorica Airport in Montenegro.</a:t>
            </a:r>
            <a:b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Kristian </a:t>
            </a:r>
            <a:r>
              <a:rPr lang="en-IE" sz="1000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Skeie</a:t>
            </a:r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/NPA,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6114986" y="6096855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4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0920" y="-15074"/>
            <a:ext cx="5208018" cy="688814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9" y="2140832"/>
            <a:ext cx="6600377" cy="34957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assistance existed in all of the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States Parties with cluster munitions victims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funding shortages affected improvement and implementation of assistance including services in the area of access to work, employment and livelihoods.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of the end of 2019: 6 of the 14 States Parties had current planning in place for victim assistance.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but one had a designated victim assistance focal point.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Assistance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1664852" y="6120811"/>
            <a:ext cx="457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all-women demining team in Lao PDR.</a:t>
            </a:r>
          </a:p>
          <a:p>
            <a:pPr algn="r"/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N. Lozano </a:t>
            </a:r>
            <a:r>
              <a:rPr lang="en-IE" sz="1000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Juez</a:t>
            </a:r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/HI,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6389695" y="6139177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2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6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8567" y="834567"/>
            <a:ext cx="6853410" cy="519345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1345" y="3239837"/>
            <a:ext cx="5881018" cy="2556713"/>
          </a:xfrm>
        </p:spPr>
        <p:txBody>
          <a:bodyPr>
            <a:noAutofit/>
          </a:bodyPr>
          <a:lstStyle/>
          <a:p>
            <a:r>
              <a:rPr lang="en-IE" sz="2000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</a:t>
            </a:r>
          </a:p>
          <a:p>
            <a:endParaRPr lang="en-IE" sz="2000" dirty="0">
              <a:solidFill>
                <a:srgbClr val="A56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www.the-monitor.org</a:t>
            </a:r>
            <a:r>
              <a:rPr lang="en-US" sz="16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@</a:t>
            </a:r>
            <a:r>
              <a:rPr lang="en-US" sz="1600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MineMonitor</a:t>
            </a:r>
            <a:endParaRPr lang="en-US" sz="1600" dirty="0">
              <a:solidFill>
                <a:srgbClr val="587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587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monitor2@icblcmc.org</a:t>
            </a:r>
            <a:r>
              <a:rPr lang="en-US" sz="16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A56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345" y="1514698"/>
            <a:ext cx="5193455" cy="14225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D93FA-A90C-ED43-A145-C0067255B01B}"/>
              </a:ext>
            </a:extLst>
          </p:cNvPr>
          <p:cNvSpPr/>
          <p:nvPr/>
        </p:nvSpPr>
        <p:spPr>
          <a:xfrm>
            <a:off x="191345" y="44625"/>
            <a:ext cx="1705188" cy="1377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19" descr="MonitorLogoFinal_RGB-Transparent.png">
            <a:extLst>
              <a:ext uri="{FF2B5EF4-FFF2-40B4-BE49-F238E27FC236}">
                <a16:creationId xmlns:a16="http://schemas.microsoft.com/office/drawing/2014/main" id="{B75FFBEB-8692-E846-8A86-C5157E82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5" y="342242"/>
            <a:ext cx="2130738" cy="55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8CE0F41D-C39E-C041-BCB8-A717201113AC}"/>
              </a:ext>
            </a:extLst>
          </p:cNvPr>
          <p:cNvSpPr/>
          <p:nvPr/>
        </p:nvSpPr>
        <p:spPr>
          <a:xfrm rot="5400000">
            <a:off x="5538923" y="6096855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55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B6325050-77C7-8047-A817-2C494A35621E}"/>
              </a:ext>
            </a:extLst>
          </p:cNvPr>
          <p:cNvSpPr txBox="1"/>
          <p:nvPr/>
        </p:nvSpPr>
        <p:spPr>
          <a:xfrm>
            <a:off x="1127051" y="6115841"/>
            <a:ext cx="425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remnants photographed </a:t>
            </a:r>
            <a:r>
              <a:rPr lang="en-IE" sz="120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Lebanon.</a:t>
            </a:r>
            <a:endParaRPr lang="en-IE" sz="1200" dirty="0">
              <a:solidFill>
                <a:srgbClr val="587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CAR, 2019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8F9F7D-F5D9-A648-9AE3-A917C167D7DB}"/>
              </a:ext>
            </a:extLst>
          </p:cNvPr>
          <p:cNvSpPr txBox="1"/>
          <p:nvPr/>
        </p:nvSpPr>
        <p:spPr>
          <a:xfrm>
            <a:off x="6858000" y="240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05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12080" cy="68581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7603" y="6220908"/>
            <a:ext cx="388175" cy="365125"/>
          </a:xfrm>
        </p:spPr>
        <p:txBody>
          <a:bodyPr/>
          <a:lstStyle/>
          <a:p>
            <a:fld id="{0694F836-7789-5C48-BAE2-DB4A8C54B8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975621" y="1674135"/>
            <a:ext cx="5853943" cy="379109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IE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the norms established by CCM continues to grow.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States Parties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signatories.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new States Parties </a:t>
            </a:r>
            <a:r>
              <a:rPr lang="fr-CH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CH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CMM report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Accesions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Saint Lucia (Sep 2020); Niue (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2020); the Maldives (Sept 2019);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Ratification: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São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Tomé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Príncipe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(Jan 2020).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5621" y="259565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75621" y="858006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&amp; Universalization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994608" y="6201176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6661164" y="6165304"/>
            <a:ext cx="3758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Wheelchair basketball game in Serbia to celebrate the 10-year anniversary of the CCM.</a:t>
            </a:r>
          </a:p>
          <a:p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Assistance Advocacy Access Serbia,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9"/>
          <a:stretch/>
        </p:blipFill>
        <p:spPr>
          <a:xfrm>
            <a:off x="7360920" y="-15074"/>
            <a:ext cx="5208018" cy="688814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8" y="1681104"/>
            <a:ext cx="6600377" cy="34957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reports or allegations of new use of cluster munitions by any States Parties since the adoption of CCM.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Aug 2010–Jul 2020,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new use in seven non-signatories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Cambodia, Libya, South Sudan, Sudan, Syria, Ukraine, and Yemen.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686 cluster munition attacks in Syria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Jul. 2012 (continuous use since then).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yet, unconfirmed allegations of new cluster munition use in: Yemen and region of Kashmir (Indian-Pakistan border).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1664852" y="6120811"/>
            <a:ext cx="457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Syrian boys read a mine risk education poster in an IDP camp.</a:t>
            </a:r>
          </a:p>
          <a:p>
            <a:pPr algn="r"/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Michael Edwards/White Helmets,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9E31F50-DDE9-B145-B7E1-F8119CE53978}"/>
              </a:ext>
            </a:extLst>
          </p:cNvPr>
          <p:cNvSpPr/>
          <p:nvPr/>
        </p:nvSpPr>
        <p:spPr>
          <a:xfrm rot="5400000">
            <a:off x="6389695" y="6139177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5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300"/>
            <a:ext cx="5200650" cy="34887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975621" y="1322489"/>
            <a:ext cx="6097043" cy="4698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fr-CH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States have </a:t>
            </a:r>
            <a:r>
              <a:rPr lang="fr-CH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fr-CH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stockpile</a:t>
            </a:r>
            <a:r>
              <a:rPr lang="fr-CH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destruction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(36 States Parties, 2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signatories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1 non-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signatory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million cluster munitions containing +178 million submunitions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been destroyed. 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represents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of the total global cluster munition stocks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declared.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2019, Bulgaria, Peru, and Slovakia destroyed 212 cluster munitions and +14,000 submunitions.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Stocks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 destroy in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States Parties: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and South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Guinea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Guinea-Bissau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A5605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5621" y="259565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75621" y="858006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Stockpile Destruction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619390" y="6209557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6271698" y="6125815"/>
            <a:ext cx="41966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Baumann leading discussion during preparatory meeting in Geneva.</a:t>
            </a:r>
          </a:p>
          <a:p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Mary Wareham,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84E9FB-0A79-F746-87FC-F7CBB58B14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0100"/>
            <a:ext cx="5200650" cy="20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E1BFA2-8625-C94C-9F0B-8D7ED509E5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198" y="632722"/>
            <a:ext cx="3566626" cy="34120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8DB024-C985-4D40-8896-B95C39A5E2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425" y="3818315"/>
            <a:ext cx="3126816" cy="2738903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0D684709-8D90-3E41-A842-B985AADD9898}"/>
              </a:ext>
            </a:extLst>
          </p:cNvPr>
          <p:cNvSpPr txBox="1">
            <a:spLocks/>
          </p:cNvSpPr>
          <p:nvPr/>
        </p:nvSpPr>
        <p:spPr>
          <a:xfrm>
            <a:off x="322759" y="2338739"/>
            <a:ext cx="5620842" cy="273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Helvetica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Helvetica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states have ceased production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          17 States Parties and 1 non-signatory (Argentina).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countries outside the convention produce cluster munitions.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Incl.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which are actively researching and developing new types of cluster munitions in 2020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6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12080" cy="68581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7603" y="6220908"/>
            <a:ext cx="388175" cy="365125"/>
          </a:xfrm>
        </p:spPr>
        <p:txBody>
          <a:bodyPr/>
          <a:lstStyle/>
          <a:p>
            <a:fld id="{0694F836-7789-5C48-BAE2-DB4A8C54B85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975621" y="1840516"/>
            <a:ext cx="5853943" cy="41594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Most States Parties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do not retain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cluster munitions and submunitions for training and development purposes.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13 States Parties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—all from Europe, except Cameroon—are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retaining cluster munitions</a:t>
            </a:r>
            <a:r>
              <a:rPr lang="en-US" altLang="en-US" dirty="0">
                <a:solidFill>
                  <a:srgbClr val="58772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for training and research purposes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dirty="0"/>
              <a:t>A total of </a:t>
            </a:r>
            <a:r>
              <a:rPr lang="en-US" b="1" dirty="0">
                <a:solidFill>
                  <a:srgbClr val="587729"/>
                </a:solidFill>
              </a:rPr>
              <a:t>100</a:t>
            </a:r>
            <a:r>
              <a:rPr lang="en-US" dirty="0"/>
              <a:t> States Parties have submitted an </a:t>
            </a:r>
            <a:r>
              <a:rPr lang="en-US" b="1" dirty="0">
                <a:solidFill>
                  <a:srgbClr val="587729"/>
                </a:solidFill>
              </a:rPr>
              <a:t>initial transparency report</a:t>
            </a:r>
            <a:r>
              <a:rPr lang="en-US" dirty="0"/>
              <a:t> as required by the convention, representing </a:t>
            </a:r>
            <a:r>
              <a:rPr lang="en-US" dirty="0">
                <a:solidFill>
                  <a:srgbClr val="587729"/>
                </a:solidFill>
              </a:rPr>
              <a:t>+</a:t>
            </a:r>
            <a:r>
              <a:rPr lang="en-US" b="1" dirty="0">
                <a:solidFill>
                  <a:srgbClr val="587729"/>
                </a:solidFill>
              </a:rPr>
              <a:t>90%</a:t>
            </a:r>
            <a:r>
              <a:rPr lang="en-US" dirty="0"/>
              <a:t>  of all States Parties for which the obligation currently applies.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32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States Parties have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enacted national legislation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at least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20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are in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the process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of doing</a:t>
            </a:r>
            <a:r>
              <a:rPr lang="en-US" altLang="en-US" dirty="0">
                <a:cs typeface="Times New Roman" panose="02020603050405020304" pitchFamily="18" charset="0"/>
              </a:rPr>
              <a:t> so, at least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43</a:t>
            </a:r>
            <a:r>
              <a:rPr lang="en-US" altLang="en-US" dirty="0">
                <a:cs typeface="Times New Roman" panose="02020603050405020304" pitchFamily="18" charset="0"/>
              </a:rPr>
              <a:t> have indicated existing laws are </a:t>
            </a:r>
            <a:r>
              <a:rPr lang="en-US" altLang="en-US" b="1" dirty="0">
                <a:solidFill>
                  <a:srgbClr val="587729"/>
                </a:solidFill>
                <a:cs typeface="Times New Roman" panose="02020603050405020304" pitchFamily="18" charset="0"/>
              </a:rPr>
              <a:t>sufficient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5621" y="259565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75621" y="858006"/>
            <a:ext cx="5469350" cy="970794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Retention, Transparency, and National Legislation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994608" y="6201176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6661164" y="6165304"/>
            <a:ext cx="3758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10-year old boy was injured during an airstrike near a market in Sanaa, Yemen.</a:t>
            </a:r>
          </a:p>
          <a:p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ISNA Agency/HI,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2759" y="1869744"/>
            <a:ext cx="5749604" cy="31317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states and areas contaminated by CMR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States Parties, 13 states not party, 3 areas.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b="1" dirty="0">
              <a:solidFill>
                <a:srgbClr val="4A5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and large contamination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(+100km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believed to exist in 2 States Parties: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 PDR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(+1,000km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(+100km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New use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entry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force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contamination in Cambodia,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Libya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South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Yemen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; and new contamination in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Ukraine.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759" y="398144"/>
            <a:ext cx="5749604" cy="506728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759" y="904871"/>
            <a:ext cx="5469350" cy="484188"/>
          </a:xfrm>
        </p:spPr>
        <p:txBody>
          <a:bodyPr/>
          <a:lstStyle/>
          <a:p>
            <a:r>
              <a:rPr lang="en-US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373068"/>
            <a:ext cx="1409700" cy="368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DF400D-15E5-9248-9160-A4711A7B2A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510" y="1385758"/>
            <a:ext cx="5230760" cy="1704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6B5AD6-D9D0-B941-A3B1-C9F9C71746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510" y="3435600"/>
            <a:ext cx="5303154" cy="22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4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330605" y="1618021"/>
            <a:ext cx="6742059" cy="357161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 2010–2019: at least </a:t>
            </a:r>
            <a:r>
              <a:rPr lang="en-US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4,315 cluster munition casualties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; &lt; 80% recorded in Syria.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Children accounted for 40% of all casualties.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Monitor recorded </a:t>
            </a:r>
            <a:r>
              <a:rPr lang="en-US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 cluster munition casualties</a:t>
            </a:r>
            <a:r>
              <a:rPr lang="en-US" sz="8000" b="1" dirty="0">
                <a:solidFill>
                  <a:srgbClr val="4A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 2019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 2018 (149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 </a:t>
            </a:r>
            <a:r>
              <a:rPr lang="fr-CH" sz="8000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  <a:r>
              <a:rPr lang="fr-CH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fr-CH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CH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attacks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; in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Libya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fr-CH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fr-CH" sz="8000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  <a:r>
              <a:rPr lang="fr-CH" sz="8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cluster munition </a:t>
            </a:r>
            <a:r>
              <a:rPr lang="fr-CH" sz="8000" b="1" dirty="0" err="1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remnants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; in Afghanistan, Iraq, Lao PDR, Lebanon,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, South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Yemen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CH" sz="8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CH" sz="8000" dirty="0">
                <a:latin typeface="Arial" panose="020B0604020202020204" pitchFamily="34" charset="0"/>
                <a:cs typeface="Arial" panose="020B0604020202020204" pitchFamily="34" charset="0"/>
              </a:rPr>
              <a:t> areas Nagorno-Karabakh and Western Sahara.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0605" y="363918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0605" y="886297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FA14A-6138-3143-A8DF-E88326FAA1D8}"/>
              </a:ext>
            </a:extLst>
          </p:cNvPr>
          <p:cNvSpPr txBox="1"/>
          <p:nvPr/>
        </p:nvSpPr>
        <p:spPr>
          <a:xfrm>
            <a:off x="10488488" y="6093296"/>
            <a:ext cx="1340911" cy="492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1030E8-6078-5B45-85D5-B8B7F49A9A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9050"/>
            <a:ext cx="5199529" cy="69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6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8814" y="-38372"/>
            <a:ext cx="5485209" cy="693474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330605" y="1962127"/>
            <a:ext cx="6742059" cy="352543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Most of cluster munition contaminated States Parties have some provision of risk education.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Only Lao PDR has risk education directed predominantly to addressing risks associated with cluster munition remnants.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10 States Parties had risk education coordination institutions in 2019.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rgbClr val="FF4551"/>
              </a:buClr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Only Iraq and Lao PDR provided beneficiary numbers disaggregated by age and sex.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0605" y="363918"/>
            <a:ext cx="5485045" cy="50672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Munition Monitor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0605" y="886297"/>
            <a:ext cx="5469350" cy="4841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Education</a:t>
            </a:r>
          </a:p>
        </p:txBody>
      </p:sp>
      <p:sp>
        <p:nvSpPr>
          <p:cNvPr id="16" name="Triangle 15"/>
          <p:cNvSpPr/>
          <p:nvPr/>
        </p:nvSpPr>
        <p:spPr>
          <a:xfrm rot="16200000">
            <a:off x="5349592" y="6199850"/>
            <a:ext cx="514453" cy="552426"/>
          </a:xfrm>
          <a:prstGeom prst="triangle">
            <a:avLst/>
          </a:prstGeom>
          <a:solidFill>
            <a:srgbClr val="FF4551"/>
          </a:solidFill>
          <a:ln>
            <a:solidFill>
              <a:srgbClr val="FF4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FA14A-6138-3143-A8DF-E88326FAA1D8}"/>
              </a:ext>
            </a:extLst>
          </p:cNvPr>
          <p:cNvSpPr txBox="1"/>
          <p:nvPr/>
        </p:nvSpPr>
        <p:spPr>
          <a:xfrm>
            <a:off x="10488488" y="6093296"/>
            <a:ext cx="1340911" cy="492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2D2FB-B474-B448-B55E-F826198BDEEA}"/>
              </a:ext>
            </a:extLst>
          </p:cNvPr>
          <p:cNvSpPr txBox="1"/>
          <p:nvPr/>
        </p:nvSpPr>
        <p:spPr>
          <a:xfrm>
            <a:off x="5883032" y="6148399"/>
            <a:ext cx="418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education session in Iraq.</a:t>
            </a:r>
          </a:p>
          <a:p>
            <a:r>
              <a:rPr lang="en-IE" sz="1000" dirty="0">
                <a:solidFill>
                  <a:srgbClr val="587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Waleed Khaled/HI, 2019</a:t>
            </a:r>
          </a:p>
          <a:p>
            <a:endParaRPr lang="en-IE" sz="1000" dirty="0">
              <a:solidFill>
                <a:srgbClr val="587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5B93B4-3843-324B-AFE6-1BDCBAD60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964" y="6373068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0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979</Words>
  <Application>Microsoft Macintosh PowerPoint</Application>
  <PresentationFormat>Grand écran</PresentationFormat>
  <Paragraphs>97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Présentation PowerPoint</vt:lpstr>
      <vt:lpstr>Cluster Munition Monitor 2020</vt:lpstr>
      <vt:lpstr>Cluster Munition Monitor 2020</vt:lpstr>
      <vt:lpstr>Cluster Munition Monitor 2020</vt:lpstr>
      <vt:lpstr>Cluster Munition Monitor 2020</vt:lpstr>
      <vt:lpstr>Cluster Munition Monitor 2020</vt:lpstr>
      <vt:lpstr>Cluster Munition Monitor 2020</vt:lpstr>
      <vt:lpstr>Cluster Munition Monitor 2020</vt:lpstr>
      <vt:lpstr>Cluster Munition Monitor 2020</vt:lpstr>
      <vt:lpstr>Cluster Munition Monitor 2020</vt:lpstr>
      <vt:lpstr>Cluster Munition Monitor 2020</vt:lpstr>
      <vt:lpstr>Cluster Munition Monitor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McKenna</dc:creator>
  <cp:lastModifiedBy>ICBL CMC</cp:lastModifiedBy>
  <cp:revision>73</cp:revision>
  <dcterms:created xsi:type="dcterms:W3CDTF">2019-11-12T20:48:20Z</dcterms:created>
  <dcterms:modified xsi:type="dcterms:W3CDTF">2020-11-21T14:16:56Z</dcterms:modified>
</cp:coreProperties>
</file>